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1" r:id="rId1"/>
  </p:sldMasterIdLst>
  <p:notesMasterIdLst>
    <p:notesMasterId r:id="rId53"/>
  </p:notesMasterIdLst>
  <p:sldIdLst>
    <p:sldId id="256" r:id="rId2"/>
    <p:sldId id="298" r:id="rId3"/>
    <p:sldId id="351" r:id="rId4"/>
    <p:sldId id="352" r:id="rId5"/>
    <p:sldId id="353" r:id="rId6"/>
    <p:sldId id="369" r:id="rId7"/>
    <p:sldId id="370" r:id="rId8"/>
    <p:sldId id="371" r:id="rId9"/>
    <p:sldId id="395" r:id="rId10"/>
    <p:sldId id="396" r:id="rId11"/>
    <p:sldId id="372" r:id="rId12"/>
    <p:sldId id="373" r:id="rId13"/>
    <p:sldId id="397" r:id="rId14"/>
    <p:sldId id="398" r:id="rId15"/>
    <p:sldId id="399" r:id="rId16"/>
    <p:sldId id="400" r:id="rId17"/>
    <p:sldId id="401" r:id="rId18"/>
    <p:sldId id="402" r:id="rId19"/>
    <p:sldId id="403" r:id="rId20"/>
    <p:sldId id="404" r:id="rId21"/>
    <p:sldId id="405" r:id="rId22"/>
    <p:sldId id="406" r:id="rId23"/>
    <p:sldId id="407" r:id="rId24"/>
    <p:sldId id="408" r:id="rId25"/>
    <p:sldId id="409" r:id="rId26"/>
    <p:sldId id="410" r:id="rId27"/>
    <p:sldId id="411" r:id="rId28"/>
    <p:sldId id="412" r:id="rId29"/>
    <p:sldId id="413" r:id="rId30"/>
    <p:sldId id="414" r:id="rId31"/>
    <p:sldId id="415" r:id="rId32"/>
    <p:sldId id="416" r:id="rId33"/>
    <p:sldId id="417" r:id="rId34"/>
    <p:sldId id="418" r:id="rId35"/>
    <p:sldId id="419" r:id="rId36"/>
    <p:sldId id="377" r:id="rId37"/>
    <p:sldId id="420" r:id="rId38"/>
    <p:sldId id="421" r:id="rId39"/>
    <p:sldId id="422" r:id="rId40"/>
    <p:sldId id="423" r:id="rId41"/>
    <p:sldId id="424" r:id="rId42"/>
    <p:sldId id="425" r:id="rId43"/>
    <p:sldId id="426" r:id="rId44"/>
    <p:sldId id="376" r:id="rId45"/>
    <p:sldId id="374" r:id="rId46"/>
    <p:sldId id="427" r:id="rId47"/>
    <p:sldId id="428" r:id="rId48"/>
    <p:sldId id="429" r:id="rId49"/>
    <p:sldId id="387" r:id="rId50"/>
    <p:sldId id="388" r:id="rId51"/>
    <p:sldId id="389" r:id="rId52"/>
  </p:sldIdLst>
  <p:sldSz cx="9144000" cy="5143500" type="screen16x9"/>
  <p:notesSz cx="6858000" cy="9144000"/>
  <p:embeddedFontLst>
    <p:embeddedFont>
      <p:font typeface="DM Sans" pitchFamily="2" charset="0"/>
      <p:regular r:id="rId54"/>
      <p:bold r:id="rId55"/>
      <p:italic r:id="rId56"/>
      <p:boldItalic r:id="rId57"/>
    </p:embeddedFont>
    <p:embeddedFont>
      <p:font typeface="Open Sans" panose="020B0606030504020204" pitchFamily="34" charset="0"/>
      <p:regular r:id="rId58"/>
      <p:bold r:id="rId59"/>
      <p:italic r:id="rId60"/>
      <p:boldItalic r:id="rId61"/>
    </p:embeddedFont>
    <p:embeddedFont>
      <p:font typeface="Open Sans Light" panose="020B0306030504020204" pitchFamily="34" charset="0"/>
      <p:regular r:id="rId62"/>
      <p:italic r:id="rId6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44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F435806-97B8-490E-B480-31466B24531E}">
  <a:tblStyle styleId="{9F435806-97B8-490E-B480-31466B24531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8777565C-0B4D-48DE-8D35-4CD3B751DF10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66" autoAdjust="0"/>
    <p:restoredTop sz="94660"/>
  </p:normalViewPr>
  <p:slideViewPr>
    <p:cSldViewPr snapToGrid="0" showGuides="1">
      <p:cViewPr varScale="1">
        <p:scale>
          <a:sx n="142" d="100"/>
          <a:sy n="142" d="100"/>
        </p:scale>
        <p:origin x="714" y="126"/>
      </p:cViewPr>
      <p:guideLst>
        <p:guide orient="horz" pos="1644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2.fntdata"/><Relationship Id="rId63" Type="http://schemas.openxmlformats.org/officeDocument/2006/relationships/font" Target="fonts/font10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font" Target="fonts/font5.fntdata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font" Target="fonts/font8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3.fntdata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6.fntdata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.fntdata"/><Relationship Id="rId62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4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7.fntdata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2828ebf7bd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2828ebf7bd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190cccfa97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190cccfa97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06440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190cccfa97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190cccfa97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67314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172b1845856_1_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172b1845856_1_1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15844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190cccfa97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190cccfa97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6691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172b1845856_1_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172b1845856_1_1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30691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190cccfa97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190cccfa97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70108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190cccfa97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190cccfa97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89466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172b1845856_1_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172b1845856_1_1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51606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190cccfa97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190cccfa97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285953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172b1845856_1_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172b1845856_1_1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47560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368745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190cccfa97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190cccfa97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8122294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190cccfa97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190cccfa97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7081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172b1845856_1_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172b1845856_1_1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233157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190cccfa97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190cccfa97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176627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172b1845856_1_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172b1845856_1_1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709134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190cccfa97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190cccfa97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963182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172b1845856_1_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172b1845856_1_1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541462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190cccfa97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190cccfa97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486735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190cccfa97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190cccfa97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455126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190cccfa97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190cccfa97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046415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184d99d1a7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184d99d1a7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5754083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172b1845856_1_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172b1845856_1_1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0390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190cccfa97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190cccfa97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276874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172b1845856_1_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172b1845856_1_1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720195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190cccfa97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190cccfa97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1522581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190cccfa97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190cccfa97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000302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172b1845856_1_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172b1845856_1_1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1553622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190cccfa97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190cccfa97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558332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190cccfa97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190cccfa97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897336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190cccfa97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190cccfa97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350510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190cccfa97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190cccfa97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29802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184d99d1a7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184d99d1a7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5856390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190cccfa97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190cccfa97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546322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190cccfa97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190cccfa97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74257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172b1845856_1_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172b1845856_1_1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042428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172b1845856_1_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172b1845856_1_1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5683799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190cccfa97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190cccfa97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01182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172b1845856_1_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172b1845856_1_1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861821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172b1845856_1_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172b1845856_1_1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282479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190cccfa97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190cccfa97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046264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190cccfa97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190cccfa97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407002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54dda1946d_4_27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54dda1946d_4_27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769318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184d99d1a7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184d99d1a7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0783911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54dda1946d_4_27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54dda1946d_4_27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010838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54dda1946d_4_27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54dda1946d_4_27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33562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>
          <a:extLst>
            <a:ext uri="{FF2B5EF4-FFF2-40B4-BE49-F238E27FC236}">
              <a16:creationId xmlns:a16="http://schemas.microsoft.com/office/drawing/2014/main" id="{8AC9EF5E-19DB-C129-4688-1B330C703F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184d99d1a72_0_57:notes">
            <a:extLst>
              <a:ext uri="{FF2B5EF4-FFF2-40B4-BE49-F238E27FC236}">
                <a16:creationId xmlns:a16="http://schemas.microsoft.com/office/drawing/2014/main" id="{8BBFC9F1-50BA-CA1A-2BCB-9FC8EE3B8E7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184d99d1a72_0_57:notes">
            <a:extLst>
              <a:ext uri="{FF2B5EF4-FFF2-40B4-BE49-F238E27FC236}">
                <a16:creationId xmlns:a16="http://schemas.microsoft.com/office/drawing/2014/main" id="{D5A1697D-301B-252E-55D1-50CDD9A9450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16777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190cccfa97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190cccfa97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08688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172b1845856_1_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172b1845856_1_1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15844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172b1845856_1_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172b1845856_1_1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410107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48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/>
          <p:nvPr/>
        </p:nvSpPr>
        <p:spPr>
          <a:xfrm>
            <a:off x="411675" y="440175"/>
            <a:ext cx="8320800" cy="4264500"/>
          </a:xfrm>
          <a:prstGeom prst="rect">
            <a:avLst/>
          </a:prstGeom>
          <a:solidFill>
            <a:srgbClr val="191919">
              <a:alpha val="151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1" name="Google Shape;11;p2"/>
          <p:cNvPicPr preferRelativeResize="0"/>
          <p:nvPr/>
        </p:nvPicPr>
        <p:blipFill rotWithShape="1">
          <a:blip r:embed="rId3">
            <a:alphaModFix/>
          </a:blip>
          <a:srcRect t="49849"/>
          <a:stretch/>
        </p:blipFill>
        <p:spPr>
          <a:xfrm>
            <a:off x="5452275" y="0"/>
            <a:ext cx="3092412" cy="1550926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941825" y="2036863"/>
            <a:ext cx="5609700" cy="1730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1044575" y="3822675"/>
            <a:ext cx="3630300" cy="379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23700" y="238125"/>
            <a:ext cx="8709600" cy="4668600"/>
            <a:chOff x="223700" y="238125"/>
            <a:chExt cx="8709600" cy="4668600"/>
          </a:xfrm>
        </p:grpSpPr>
        <p:grpSp>
          <p:nvGrpSpPr>
            <p:cNvPr id="15" name="Google Shape;15;p2"/>
            <p:cNvGrpSpPr/>
            <p:nvPr/>
          </p:nvGrpSpPr>
          <p:grpSpPr>
            <a:xfrm>
              <a:off x="285485" y="792051"/>
              <a:ext cx="3466800" cy="207250"/>
              <a:chOff x="227760" y="1017751"/>
              <a:chExt cx="3466800" cy="207250"/>
            </a:xfrm>
          </p:grpSpPr>
          <p:cxnSp>
            <p:nvCxnSpPr>
              <p:cNvPr id="16" name="Google Shape;16;p2"/>
              <p:cNvCxnSpPr/>
              <p:nvPr/>
            </p:nvCxnSpPr>
            <p:spPr>
              <a:xfrm>
                <a:off x="227760" y="1225001"/>
                <a:ext cx="3466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17" name="Google Shape;17;p2"/>
              <p:cNvCxnSpPr/>
              <p:nvPr/>
            </p:nvCxnSpPr>
            <p:spPr>
              <a:xfrm>
                <a:off x="227760" y="1130801"/>
                <a:ext cx="3278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diamond" w="med" len="med"/>
              </a:ln>
            </p:spPr>
          </p:cxnSp>
          <p:cxnSp>
            <p:nvCxnSpPr>
              <p:cNvPr id="18" name="Google Shape;18;p2"/>
              <p:cNvCxnSpPr/>
              <p:nvPr/>
            </p:nvCxnSpPr>
            <p:spPr>
              <a:xfrm>
                <a:off x="227760" y="1017751"/>
                <a:ext cx="3008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  <p:sp>
          <p:nvSpPr>
            <p:cNvPr id="19" name="Google Shape;19;p2"/>
            <p:cNvSpPr/>
            <p:nvPr/>
          </p:nvSpPr>
          <p:spPr>
            <a:xfrm>
              <a:off x="223700" y="238125"/>
              <a:ext cx="8709600" cy="4668600"/>
            </a:xfrm>
            <a:prstGeom prst="frame">
              <a:avLst>
                <a:gd name="adj1" fmla="val 1236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20" name="Google Shape;20;p2"/>
            <p:cNvGrpSpPr/>
            <p:nvPr/>
          </p:nvGrpSpPr>
          <p:grpSpPr>
            <a:xfrm>
              <a:off x="560750" y="3272729"/>
              <a:ext cx="96900" cy="639291"/>
              <a:chOff x="8382321" y="2252104"/>
              <a:chExt cx="96900" cy="639291"/>
            </a:xfrm>
          </p:grpSpPr>
          <p:sp>
            <p:nvSpPr>
              <p:cNvPr id="21" name="Google Shape;21;p2"/>
              <p:cNvSpPr/>
              <p:nvPr/>
            </p:nvSpPr>
            <p:spPr>
              <a:xfrm rot="5400000">
                <a:off x="8382321" y="2387704"/>
                <a:ext cx="96900" cy="969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 rot="5400000">
                <a:off x="8382321" y="2523300"/>
                <a:ext cx="96900" cy="96900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 rot="5400000">
                <a:off x="8382321" y="2658896"/>
                <a:ext cx="96900" cy="969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 rot="5400000">
                <a:off x="8382321" y="2252104"/>
                <a:ext cx="96900" cy="969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 rot="5400000">
                <a:off x="8382321" y="2794496"/>
                <a:ext cx="96900" cy="969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grpSp>
          <p:nvGrpSpPr>
            <p:cNvPr id="26" name="Google Shape;26;p2"/>
            <p:cNvGrpSpPr/>
            <p:nvPr/>
          </p:nvGrpSpPr>
          <p:grpSpPr>
            <a:xfrm>
              <a:off x="8354921" y="463494"/>
              <a:ext cx="328561" cy="328561"/>
              <a:chOff x="2040096" y="423669"/>
              <a:chExt cx="328561" cy="328561"/>
            </a:xfrm>
          </p:grpSpPr>
          <p:sp>
            <p:nvSpPr>
              <p:cNvPr id="27" name="Google Shape;27;p2"/>
              <p:cNvSpPr/>
              <p:nvPr/>
            </p:nvSpPr>
            <p:spPr>
              <a:xfrm rot="-2700000">
                <a:off x="2060130" y="635464"/>
                <a:ext cx="96732" cy="96732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 rot="-2700000">
                <a:off x="2156011" y="539584"/>
                <a:ext cx="96732" cy="96732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9" name="Google Shape;29;p2"/>
              <p:cNvSpPr/>
              <p:nvPr/>
            </p:nvSpPr>
            <p:spPr>
              <a:xfrm rot="-2700000">
                <a:off x="2251891" y="443703"/>
                <a:ext cx="96732" cy="96732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grpSp>
        <p:nvGrpSpPr>
          <p:cNvPr id="30" name="Google Shape;30;p2"/>
          <p:cNvGrpSpPr/>
          <p:nvPr/>
        </p:nvGrpSpPr>
        <p:grpSpPr>
          <a:xfrm>
            <a:off x="6166237" y="464087"/>
            <a:ext cx="2977762" cy="2913651"/>
            <a:chOff x="6166237" y="464087"/>
            <a:chExt cx="2977762" cy="2913651"/>
          </a:xfrm>
        </p:grpSpPr>
        <p:grpSp>
          <p:nvGrpSpPr>
            <p:cNvPr id="31" name="Google Shape;31;p2"/>
            <p:cNvGrpSpPr/>
            <p:nvPr/>
          </p:nvGrpSpPr>
          <p:grpSpPr>
            <a:xfrm>
              <a:off x="6166237" y="464087"/>
              <a:ext cx="2842400" cy="2913651"/>
              <a:chOff x="6166237" y="464087"/>
              <a:chExt cx="2842400" cy="2913651"/>
            </a:xfrm>
          </p:grpSpPr>
          <p:pic>
            <p:nvPicPr>
              <p:cNvPr id="32" name="Google Shape;32;p2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 rot="-5400000">
                <a:off x="6900960" y="464085"/>
                <a:ext cx="2107675" cy="210767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3" name="Google Shape;33;p2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 rot="-5400000" flipH="1">
                <a:off x="6166573" y="566533"/>
                <a:ext cx="1091957" cy="109263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4" name="Google Shape;34;p2"/>
              <p:cNvPicPr preferRelativeResize="0"/>
              <p:nvPr/>
            </p:nvPicPr>
            <p:blipFill>
              <a:blip r:embed="rId6">
                <a:alphaModFix amt="48000"/>
              </a:blip>
              <a:stretch>
                <a:fillRect/>
              </a:stretch>
            </p:blipFill>
            <p:spPr>
              <a:xfrm rot="-5400000" flipH="1">
                <a:off x="7422337" y="2231037"/>
                <a:ext cx="1146700" cy="11467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5" name="Google Shape;35;p2"/>
              <p:cNvSpPr/>
              <p:nvPr/>
            </p:nvSpPr>
            <p:spPr>
              <a:xfrm rot="-2700000">
                <a:off x="6545613" y="1488901"/>
                <a:ext cx="333896" cy="333896"/>
              </a:xfrm>
              <a:prstGeom prst="roundRect">
                <a:avLst>
                  <a:gd name="adj" fmla="val 16094"/>
                </a:avLst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36" name="Google Shape;36;p2"/>
            <p:cNvPicPr preferRelativeResize="0"/>
            <p:nvPr/>
          </p:nvPicPr>
          <p:blipFill>
            <a:blip r:embed="rId6">
              <a:alphaModFix amt="10000"/>
            </a:blip>
            <a:stretch>
              <a:fillRect/>
            </a:stretch>
          </p:blipFill>
          <p:spPr>
            <a:xfrm>
              <a:off x="7997299" y="2044300"/>
              <a:ext cx="1146700" cy="11467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16"/>
          <p:cNvPicPr preferRelativeResize="0"/>
          <p:nvPr/>
        </p:nvPicPr>
        <p:blipFill rotWithShape="1">
          <a:blip r:embed="rId2">
            <a:alphaModFix amt="95000"/>
          </a:blip>
          <a:srcRect/>
          <a:stretch/>
        </p:blipFill>
        <p:spPr>
          <a:xfrm>
            <a:off x="7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16"/>
          <p:cNvPicPr preferRelativeResize="0"/>
          <p:nvPr/>
        </p:nvPicPr>
        <p:blipFill rotWithShape="1">
          <a:blip r:embed="rId3">
            <a:alphaModFix amt="40000"/>
          </a:blip>
          <a:srcRect r="54071"/>
          <a:stretch/>
        </p:blipFill>
        <p:spPr>
          <a:xfrm rot="5400000">
            <a:off x="4841211" y="4016912"/>
            <a:ext cx="709151" cy="1544027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16"/>
          <p:cNvSpPr/>
          <p:nvPr/>
        </p:nvSpPr>
        <p:spPr>
          <a:xfrm>
            <a:off x="498600" y="440175"/>
            <a:ext cx="8146800" cy="4264500"/>
          </a:xfrm>
          <a:prstGeom prst="rect">
            <a:avLst/>
          </a:prstGeom>
          <a:solidFill>
            <a:srgbClr val="191919">
              <a:alpha val="151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0" name="Google Shape;190;p16"/>
          <p:cNvSpPr/>
          <p:nvPr/>
        </p:nvSpPr>
        <p:spPr>
          <a:xfrm>
            <a:off x="223700" y="238125"/>
            <a:ext cx="8709600" cy="4668600"/>
          </a:xfrm>
          <a:prstGeom prst="frame">
            <a:avLst>
              <a:gd name="adj1" fmla="val 1236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1" name="Google Shape;191;p1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16"/>
          <p:cNvSpPr txBox="1">
            <a:spLocks noGrp="1"/>
          </p:cNvSpPr>
          <p:nvPr>
            <p:ph type="subTitle" idx="1"/>
          </p:nvPr>
        </p:nvSpPr>
        <p:spPr>
          <a:xfrm>
            <a:off x="937625" y="2525975"/>
            <a:ext cx="2175300" cy="159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93" name="Google Shape;193;p16"/>
          <p:cNvSpPr txBox="1">
            <a:spLocks noGrp="1"/>
          </p:cNvSpPr>
          <p:nvPr>
            <p:ph type="subTitle" idx="2"/>
          </p:nvPr>
        </p:nvSpPr>
        <p:spPr>
          <a:xfrm>
            <a:off x="3484347" y="2525975"/>
            <a:ext cx="2175300" cy="159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94" name="Google Shape;194;p16"/>
          <p:cNvSpPr txBox="1">
            <a:spLocks noGrp="1"/>
          </p:cNvSpPr>
          <p:nvPr>
            <p:ph type="subTitle" idx="3"/>
          </p:nvPr>
        </p:nvSpPr>
        <p:spPr>
          <a:xfrm>
            <a:off x="6031075" y="2525975"/>
            <a:ext cx="2175300" cy="159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95" name="Google Shape;195;p16"/>
          <p:cNvSpPr txBox="1">
            <a:spLocks noGrp="1"/>
          </p:cNvSpPr>
          <p:nvPr>
            <p:ph type="subTitle" idx="4"/>
          </p:nvPr>
        </p:nvSpPr>
        <p:spPr>
          <a:xfrm>
            <a:off x="937625" y="2146776"/>
            <a:ext cx="2175300" cy="37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18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96" name="Google Shape;196;p16"/>
          <p:cNvSpPr txBox="1">
            <a:spLocks noGrp="1"/>
          </p:cNvSpPr>
          <p:nvPr>
            <p:ph type="subTitle" idx="5"/>
          </p:nvPr>
        </p:nvSpPr>
        <p:spPr>
          <a:xfrm>
            <a:off x="3484350" y="2146776"/>
            <a:ext cx="2175300" cy="37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18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97" name="Google Shape;197;p16"/>
          <p:cNvSpPr txBox="1">
            <a:spLocks noGrp="1"/>
          </p:cNvSpPr>
          <p:nvPr>
            <p:ph type="subTitle" idx="6"/>
          </p:nvPr>
        </p:nvSpPr>
        <p:spPr>
          <a:xfrm>
            <a:off x="6031075" y="2146776"/>
            <a:ext cx="2175300" cy="37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18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98" name="Google Shape;198;p16"/>
          <p:cNvSpPr/>
          <p:nvPr/>
        </p:nvSpPr>
        <p:spPr>
          <a:xfrm rot="5400000" flipH="1">
            <a:off x="-180520" y="1220232"/>
            <a:ext cx="1215475" cy="278312"/>
          </a:xfrm>
          <a:custGeom>
            <a:avLst/>
            <a:gdLst/>
            <a:ahLst/>
            <a:cxnLst/>
            <a:rect l="l" t="t" r="r" b="b"/>
            <a:pathLst>
              <a:path w="48619" h="13812" extrusionOk="0">
                <a:moveTo>
                  <a:pt x="48619" y="13812"/>
                </a:moveTo>
                <a:lnTo>
                  <a:pt x="48619" y="7870"/>
                </a:lnTo>
                <a:lnTo>
                  <a:pt x="40749" y="0"/>
                </a:lnTo>
                <a:lnTo>
                  <a:pt x="6048" y="0"/>
                </a:lnTo>
                <a:lnTo>
                  <a:pt x="0" y="6049"/>
                </a:ln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sp>
      <p:pic>
        <p:nvPicPr>
          <p:cNvPr id="199" name="Google Shape;199;p16"/>
          <p:cNvPicPr preferRelativeResize="0"/>
          <p:nvPr/>
        </p:nvPicPr>
        <p:blipFill rotWithShape="1">
          <a:blip r:embed="rId4">
            <a:alphaModFix amt="10000"/>
          </a:blip>
          <a:srcRect r="39161"/>
          <a:stretch/>
        </p:blipFill>
        <p:spPr>
          <a:xfrm>
            <a:off x="8173500" y="292275"/>
            <a:ext cx="697600" cy="114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17"/>
          <p:cNvSpPr/>
          <p:nvPr/>
        </p:nvSpPr>
        <p:spPr>
          <a:xfrm>
            <a:off x="498600" y="440175"/>
            <a:ext cx="8146800" cy="4264500"/>
          </a:xfrm>
          <a:prstGeom prst="rect">
            <a:avLst/>
          </a:prstGeom>
          <a:solidFill>
            <a:srgbClr val="191919">
              <a:alpha val="151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3" name="Google Shape;203;p17"/>
          <p:cNvSpPr/>
          <p:nvPr/>
        </p:nvSpPr>
        <p:spPr>
          <a:xfrm>
            <a:off x="223700" y="238125"/>
            <a:ext cx="8709600" cy="4668600"/>
          </a:xfrm>
          <a:prstGeom prst="frame">
            <a:avLst>
              <a:gd name="adj1" fmla="val 1236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4" name="Google Shape;204;p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17"/>
          <p:cNvSpPr txBox="1">
            <a:spLocks noGrp="1"/>
          </p:cNvSpPr>
          <p:nvPr>
            <p:ph type="subTitle" idx="1"/>
          </p:nvPr>
        </p:nvSpPr>
        <p:spPr>
          <a:xfrm>
            <a:off x="1445100" y="1739675"/>
            <a:ext cx="2811000" cy="104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06" name="Google Shape;206;p17"/>
          <p:cNvSpPr txBox="1">
            <a:spLocks noGrp="1"/>
          </p:cNvSpPr>
          <p:nvPr>
            <p:ph type="subTitle" idx="2"/>
          </p:nvPr>
        </p:nvSpPr>
        <p:spPr>
          <a:xfrm>
            <a:off x="4887900" y="1739675"/>
            <a:ext cx="2811000" cy="104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07" name="Google Shape;207;p17"/>
          <p:cNvSpPr txBox="1">
            <a:spLocks noGrp="1"/>
          </p:cNvSpPr>
          <p:nvPr>
            <p:ph type="subTitle" idx="3"/>
          </p:nvPr>
        </p:nvSpPr>
        <p:spPr>
          <a:xfrm>
            <a:off x="1445100" y="3251275"/>
            <a:ext cx="2811000" cy="10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08" name="Google Shape;208;p17"/>
          <p:cNvSpPr txBox="1">
            <a:spLocks noGrp="1"/>
          </p:cNvSpPr>
          <p:nvPr>
            <p:ph type="subTitle" idx="4"/>
          </p:nvPr>
        </p:nvSpPr>
        <p:spPr>
          <a:xfrm>
            <a:off x="4887901" y="3251275"/>
            <a:ext cx="2811000" cy="10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09" name="Google Shape;209;p17"/>
          <p:cNvSpPr txBox="1">
            <a:spLocks noGrp="1"/>
          </p:cNvSpPr>
          <p:nvPr>
            <p:ph type="subTitle" idx="5"/>
          </p:nvPr>
        </p:nvSpPr>
        <p:spPr>
          <a:xfrm>
            <a:off x="1445100" y="1368075"/>
            <a:ext cx="2811000" cy="37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18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210" name="Google Shape;210;p17"/>
          <p:cNvSpPr txBox="1">
            <a:spLocks noGrp="1"/>
          </p:cNvSpPr>
          <p:nvPr>
            <p:ph type="subTitle" idx="6"/>
          </p:nvPr>
        </p:nvSpPr>
        <p:spPr>
          <a:xfrm>
            <a:off x="1445100" y="2879700"/>
            <a:ext cx="2811000" cy="37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18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211" name="Google Shape;211;p17"/>
          <p:cNvSpPr txBox="1">
            <a:spLocks noGrp="1"/>
          </p:cNvSpPr>
          <p:nvPr>
            <p:ph type="subTitle" idx="7"/>
          </p:nvPr>
        </p:nvSpPr>
        <p:spPr>
          <a:xfrm>
            <a:off x="4887863" y="1368075"/>
            <a:ext cx="2811000" cy="37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18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212" name="Google Shape;212;p17"/>
          <p:cNvSpPr txBox="1">
            <a:spLocks noGrp="1"/>
          </p:cNvSpPr>
          <p:nvPr>
            <p:ph type="subTitle" idx="8"/>
          </p:nvPr>
        </p:nvSpPr>
        <p:spPr>
          <a:xfrm>
            <a:off x="4887875" y="2879700"/>
            <a:ext cx="2811000" cy="37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18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pic>
        <p:nvPicPr>
          <p:cNvPr id="213" name="Google Shape;213;p17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 rot="-2700116">
            <a:off x="223930" y="771318"/>
            <a:ext cx="523055" cy="52305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4" name="Google Shape;214;p17"/>
          <p:cNvGrpSpPr/>
          <p:nvPr/>
        </p:nvGrpSpPr>
        <p:grpSpPr>
          <a:xfrm rot="5400000">
            <a:off x="8062135" y="4256661"/>
            <a:ext cx="911413" cy="281103"/>
            <a:chOff x="7777725" y="4404925"/>
            <a:chExt cx="1156175" cy="356594"/>
          </a:xfrm>
        </p:grpSpPr>
        <p:sp>
          <p:nvSpPr>
            <p:cNvPr id="215" name="Google Shape;215;p17"/>
            <p:cNvSpPr/>
            <p:nvPr/>
          </p:nvSpPr>
          <p:spPr>
            <a:xfrm>
              <a:off x="7779250" y="4511144"/>
              <a:ext cx="1150050" cy="250375"/>
            </a:xfrm>
            <a:custGeom>
              <a:avLst/>
              <a:gdLst/>
              <a:ahLst/>
              <a:cxnLst/>
              <a:rect l="l" t="t" r="r" b="b"/>
              <a:pathLst>
                <a:path w="46002" h="10015" extrusionOk="0">
                  <a:moveTo>
                    <a:pt x="46002" y="10015"/>
                  </a:moveTo>
                  <a:lnTo>
                    <a:pt x="26217" y="10015"/>
                  </a:lnTo>
                  <a:lnTo>
                    <a:pt x="16202" y="0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oval" w="med" len="med"/>
            </a:ln>
          </p:spPr>
        </p:sp>
        <p:sp>
          <p:nvSpPr>
            <p:cNvPr id="216" name="Google Shape;216;p17"/>
            <p:cNvSpPr/>
            <p:nvPr/>
          </p:nvSpPr>
          <p:spPr>
            <a:xfrm>
              <a:off x="7777725" y="4404925"/>
              <a:ext cx="1150050" cy="254975"/>
            </a:xfrm>
            <a:custGeom>
              <a:avLst/>
              <a:gdLst/>
              <a:ahLst/>
              <a:cxnLst/>
              <a:rect l="l" t="t" r="r" b="b"/>
              <a:pathLst>
                <a:path w="46002" h="10199" extrusionOk="0">
                  <a:moveTo>
                    <a:pt x="46002" y="10199"/>
                  </a:moveTo>
                  <a:lnTo>
                    <a:pt x="27626" y="10199"/>
                  </a:lnTo>
                  <a:lnTo>
                    <a:pt x="17427" y="0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oval" w="med" len="med"/>
            </a:ln>
          </p:spPr>
        </p:sp>
        <p:cxnSp>
          <p:nvCxnSpPr>
            <p:cNvPr id="217" name="Google Shape;217;p17"/>
            <p:cNvCxnSpPr/>
            <p:nvPr/>
          </p:nvCxnSpPr>
          <p:spPr>
            <a:xfrm rot="10800000">
              <a:off x="8520500" y="4572625"/>
              <a:ext cx="413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diamond" w="med" len="med"/>
            </a:ln>
          </p:spPr>
        </p:cxn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19"/>
          <p:cNvPicPr preferRelativeResize="0"/>
          <p:nvPr/>
        </p:nvPicPr>
        <p:blipFill rotWithShape="1">
          <a:blip r:embed="rId2">
            <a:alphaModFix amt="60000"/>
          </a:blip>
          <a:srcRect r="18374" b="26079"/>
          <a:stretch/>
        </p:blipFill>
        <p:spPr>
          <a:xfrm>
            <a:off x="7303175" y="3476400"/>
            <a:ext cx="1840827" cy="1667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0" y="0"/>
            <a:ext cx="9144000" cy="5143481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19"/>
          <p:cNvSpPr/>
          <p:nvPr/>
        </p:nvSpPr>
        <p:spPr>
          <a:xfrm>
            <a:off x="498600" y="440175"/>
            <a:ext cx="8146800" cy="4264500"/>
          </a:xfrm>
          <a:prstGeom prst="rect">
            <a:avLst/>
          </a:prstGeom>
          <a:solidFill>
            <a:srgbClr val="191919">
              <a:alpha val="151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44" name="Google Shape;244;p19"/>
          <p:cNvPicPr preferRelativeResize="0"/>
          <p:nvPr/>
        </p:nvPicPr>
        <p:blipFill rotWithShape="1">
          <a:blip r:embed="rId4">
            <a:alphaModFix amt="40000"/>
          </a:blip>
          <a:srcRect l="19929"/>
          <a:stretch/>
        </p:blipFill>
        <p:spPr>
          <a:xfrm rot="5400000">
            <a:off x="4748850" y="-176875"/>
            <a:ext cx="1421200" cy="1774950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19"/>
          <p:cNvSpPr/>
          <p:nvPr/>
        </p:nvSpPr>
        <p:spPr>
          <a:xfrm>
            <a:off x="223700" y="238125"/>
            <a:ext cx="8709600" cy="4668600"/>
          </a:xfrm>
          <a:prstGeom prst="frame">
            <a:avLst>
              <a:gd name="adj1" fmla="val 1236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6" name="Google Shape;246;p19"/>
          <p:cNvSpPr txBox="1">
            <a:spLocks noGrp="1"/>
          </p:cNvSpPr>
          <p:nvPr>
            <p:ph type="title" hasCustomPrompt="1"/>
          </p:nvPr>
        </p:nvSpPr>
        <p:spPr>
          <a:xfrm>
            <a:off x="789413" y="2020321"/>
            <a:ext cx="34926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47" name="Google Shape;247;p19"/>
          <p:cNvSpPr txBox="1">
            <a:spLocks noGrp="1"/>
          </p:cNvSpPr>
          <p:nvPr>
            <p:ph type="subTitle" idx="1"/>
          </p:nvPr>
        </p:nvSpPr>
        <p:spPr>
          <a:xfrm>
            <a:off x="789425" y="2794973"/>
            <a:ext cx="3329100" cy="3282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48" name="Google Shape;248;p19"/>
          <p:cNvSpPr txBox="1">
            <a:spLocks noGrp="1"/>
          </p:cNvSpPr>
          <p:nvPr>
            <p:ph type="title" idx="2" hasCustomPrompt="1"/>
          </p:nvPr>
        </p:nvSpPr>
        <p:spPr>
          <a:xfrm>
            <a:off x="789425" y="705660"/>
            <a:ext cx="34926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49" name="Google Shape;249;p19"/>
          <p:cNvSpPr txBox="1">
            <a:spLocks noGrp="1"/>
          </p:cNvSpPr>
          <p:nvPr>
            <p:ph type="subTitle" idx="3"/>
          </p:nvPr>
        </p:nvSpPr>
        <p:spPr>
          <a:xfrm>
            <a:off x="789425" y="1480600"/>
            <a:ext cx="3329100" cy="3282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50" name="Google Shape;250;p19"/>
          <p:cNvSpPr txBox="1">
            <a:spLocks noGrp="1"/>
          </p:cNvSpPr>
          <p:nvPr>
            <p:ph type="title" idx="4" hasCustomPrompt="1"/>
          </p:nvPr>
        </p:nvSpPr>
        <p:spPr>
          <a:xfrm>
            <a:off x="789413" y="3334996"/>
            <a:ext cx="34926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51" name="Google Shape;251;p19"/>
          <p:cNvSpPr txBox="1">
            <a:spLocks noGrp="1"/>
          </p:cNvSpPr>
          <p:nvPr>
            <p:ph type="subTitle" idx="5"/>
          </p:nvPr>
        </p:nvSpPr>
        <p:spPr>
          <a:xfrm>
            <a:off x="789425" y="4109650"/>
            <a:ext cx="3329100" cy="3282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pic>
        <p:nvPicPr>
          <p:cNvPr id="252" name="Google Shape;252;p19"/>
          <p:cNvPicPr preferRelativeResize="0"/>
          <p:nvPr/>
        </p:nvPicPr>
        <p:blipFill>
          <a:blip r:embed="rId5">
            <a:alphaModFix amt="48000"/>
          </a:blip>
          <a:stretch>
            <a:fillRect/>
          </a:stretch>
        </p:blipFill>
        <p:spPr>
          <a:xfrm rot="-5400000" flipH="1">
            <a:off x="7725479" y="302883"/>
            <a:ext cx="1146700" cy="11467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3" name="Google Shape;253;p19"/>
          <p:cNvGrpSpPr/>
          <p:nvPr/>
        </p:nvGrpSpPr>
        <p:grpSpPr>
          <a:xfrm>
            <a:off x="8397730" y="447053"/>
            <a:ext cx="328561" cy="328561"/>
            <a:chOff x="2040096" y="423669"/>
            <a:chExt cx="328561" cy="328561"/>
          </a:xfrm>
        </p:grpSpPr>
        <p:sp>
          <p:nvSpPr>
            <p:cNvPr id="254" name="Google Shape;254;p19"/>
            <p:cNvSpPr/>
            <p:nvPr/>
          </p:nvSpPr>
          <p:spPr>
            <a:xfrm rot="-2700000">
              <a:off x="2060130" y="635464"/>
              <a:ext cx="96732" cy="96732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55" name="Google Shape;255;p19"/>
            <p:cNvSpPr/>
            <p:nvPr/>
          </p:nvSpPr>
          <p:spPr>
            <a:xfrm rot="-2700000">
              <a:off x="2156011" y="539584"/>
              <a:ext cx="96732" cy="96732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56" name="Google Shape;256;p19"/>
            <p:cNvSpPr/>
            <p:nvPr/>
          </p:nvSpPr>
          <p:spPr>
            <a:xfrm rot="-2700000">
              <a:off x="2251891" y="443703"/>
              <a:ext cx="96732" cy="96732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257" name="Google Shape;257;p19"/>
          <p:cNvGrpSpPr/>
          <p:nvPr/>
        </p:nvGrpSpPr>
        <p:grpSpPr>
          <a:xfrm>
            <a:off x="6711295" y="2729187"/>
            <a:ext cx="2172430" cy="2107675"/>
            <a:chOff x="6711295" y="2729187"/>
            <a:chExt cx="2172430" cy="2107675"/>
          </a:xfrm>
        </p:grpSpPr>
        <p:pic>
          <p:nvPicPr>
            <p:cNvPr id="258" name="Google Shape;258;p19"/>
            <p:cNvPicPr preferRelativeResize="0"/>
            <p:nvPr/>
          </p:nvPicPr>
          <p:blipFill rotWithShape="1">
            <a:blip r:embed="rId6">
              <a:alphaModFix/>
            </a:blip>
            <a:srcRect b="6803"/>
            <a:stretch/>
          </p:blipFill>
          <p:spPr>
            <a:xfrm rot="-5400000">
              <a:off x="6847700" y="2800838"/>
              <a:ext cx="2107675" cy="19643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9" name="Google Shape;259;p19"/>
            <p:cNvSpPr/>
            <p:nvPr/>
          </p:nvSpPr>
          <p:spPr>
            <a:xfrm>
              <a:off x="6711295" y="2920154"/>
              <a:ext cx="1189500" cy="1189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bg>
      <p:bgPr>
        <a:solidFill>
          <a:schemeClr val="dk2"/>
        </a:solidFill>
        <a:effectLst/>
      </p:bgPr>
    </p:bg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21"/>
          <p:cNvSpPr/>
          <p:nvPr/>
        </p:nvSpPr>
        <p:spPr>
          <a:xfrm>
            <a:off x="498600" y="440175"/>
            <a:ext cx="8146800" cy="4264500"/>
          </a:xfrm>
          <a:prstGeom prst="rect">
            <a:avLst/>
          </a:prstGeom>
          <a:solidFill>
            <a:srgbClr val="191919">
              <a:alpha val="151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80" name="Google Shape;280;p21"/>
          <p:cNvPicPr preferRelativeResize="0"/>
          <p:nvPr/>
        </p:nvPicPr>
        <p:blipFill rotWithShape="1">
          <a:blip r:embed="rId3">
            <a:alphaModFix amt="40000"/>
          </a:blip>
          <a:srcRect t="17177" r="23017"/>
          <a:stretch/>
        </p:blipFill>
        <p:spPr>
          <a:xfrm rot="5400000">
            <a:off x="7554838" y="3555788"/>
            <a:ext cx="1540900" cy="165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21"/>
          <p:cNvPicPr preferRelativeResize="0"/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 rot="8099886">
            <a:off x="451709" y="748156"/>
            <a:ext cx="523056" cy="523056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21"/>
          <p:cNvSpPr/>
          <p:nvPr/>
        </p:nvSpPr>
        <p:spPr>
          <a:xfrm>
            <a:off x="223700" y="238125"/>
            <a:ext cx="8709600" cy="4668600"/>
          </a:xfrm>
          <a:prstGeom prst="frame">
            <a:avLst>
              <a:gd name="adj1" fmla="val 1236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Google Shape;284;p22"/>
          <p:cNvPicPr preferRelativeResize="0"/>
          <p:nvPr/>
        </p:nvPicPr>
        <p:blipFill rotWithShape="1">
          <a:blip r:embed="rId2">
            <a:alphaModFix amt="95000"/>
          </a:blip>
          <a:srcRect/>
          <a:stretch/>
        </p:blipFill>
        <p:spPr>
          <a:xfrm rot="10800000" flipH="1">
            <a:off x="7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22"/>
          <p:cNvSpPr/>
          <p:nvPr/>
        </p:nvSpPr>
        <p:spPr>
          <a:xfrm>
            <a:off x="498600" y="440175"/>
            <a:ext cx="8146800" cy="4264500"/>
          </a:xfrm>
          <a:prstGeom prst="rect">
            <a:avLst/>
          </a:prstGeom>
          <a:solidFill>
            <a:srgbClr val="191919">
              <a:alpha val="151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86" name="Google Shape;286;p22"/>
          <p:cNvPicPr preferRelativeResize="0"/>
          <p:nvPr/>
        </p:nvPicPr>
        <p:blipFill rotWithShape="1">
          <a:blip r:embed="rId3">
            <a:alphaModFix amt="60000"/>
          </a:blip>
          <a:srcRect l="24391" b="48867"/>
          <a:stretch/>
        </p:blipFill>
        <p:spPr>
          <a:xfrm>
            <a:off x="0" y="3719350"/>
            <a:ext cx="2105798" cy="14241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22"/>
          <p:cNvPicPr preferRelativeResize="0"/>
          <p:nvPr/>
        </p:nvPicPr>
        <p:blipFill>
          <a:blip r:embed="rId4">
            <a:alphaModFix amt="48000"/>
          </a:blip>
          <a:stretch>
            <a:fillRect/>
          </a:stretch>
        </p:blipFill>
        <p:spPr>
          <a:xfrm rot="5400000" flipH="1">
            <a:off x="7997312" y="12"/>
            <a:ext cx="1146700" cy="114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13"/>
            <a:ext cx="9144000" cy="5143481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4"/>
          <p:cNvSpPr/>
          <p:nvPr/>
        </p:nvSpPr>
        <p:spPr>
          <a:xfrm rot="10800000">
            <a:off x="498600" y="438831"/>
            <a:ext cx="8146800" cy="4264500"/>
          </a:xfrm>
          <a:prstGeom prst="rect">
            <a:avLst/>
          </a:prstGeom>
          <a:solidFill>
            <a:srgbClr val="191919">
              <a:alpha val="151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1" name="Google Shape;61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4"/>
          <p:cNvSpPr txBox="1">
            <a:spLocks noGrp="1"/>
          </p:cNvSpPr>
          <p:nvPr>
            <p:ph type="body" idx="1"/>
          </p:nvPr>
        </p:nvSpPr>
        <p:spPr>
          <a:xfrm>
            <a:off x="720000" y="1215752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 Light"/>
              <a:buChar char="●"/>
              <a:defRPr/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 Light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 Light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 Light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 Light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 Light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 Light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 Light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 Light"/>
              <a:buChar char="■"/>
              <a:defRPr/>
            </a:lvl9pPr>
          </a:lstStyle>
          <a:p>
            <a:endParaRPr/>
          </a:p>
        </p:txBody>
      </p:sp>
      <p:pic>
        <p:nvPicPr>
          <p:cNvPr id="63" name="Google Shape;63;p4"/>
          <p:cNvPicPr preferRelativeResize="0"/>
          <p:nvPr/>
        </p:nvPicPr>
        <p:blipFill rotWithShape="1">
          <a:blip r:embed="rId3">
            <a:alphaModFix amt="40000"/>
          </a:blip>
          <a:srcRect l="19929"/>
          <a:stretch/>
        </p:blipFill>
        <p:spPr>
          <a:xfrm rot="-5400000">
            <a:off x="7545925" y="3545425"/>
            <a:ext cx="1421200" cy="177495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4"/>
          <p:cNvSpPr/>
          <p:nvPr/>
        </p:nvSpPr>
        <p:spPr>
          <a:xfrm rot="10800000">
            <a:off x="210700" y="236781"/>
            <a:ext cx="8709600" cy="4668600"/>
          </a:xfrm>
          <a:prstGeom prst="frame">
            <a:avLst>
              <a:gd name="adj1" fmla="val 1236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6"/>
          <p:cNvPicPr preferRelativeResize="0"/>
          <p:nvPr/>
        </p:nvPicPr>
        <p:blipFill rotWithShape="1">
          <a:blip r:embed="rId2">
            <a:alphaModFix amt="95000"/>
          </a:blip>
          <a:srcRect/>
          <a:stretch/>
        </p:blipFill>
        <p:spPr>
          <a:xfrm flipH="1">
            <a:off x="7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6"/>
          <p:cNvSpPr/>
          <p:nvPr/>
        </p:nvSpPr>
        <p:spPr>
          <a:xfrm>
            <a:off x="498600" y="440175"/>
            <a:ext cx="8146800" cy="4264500"/>
          </a:xfrm>
          <a:prstGeom prst="rect">
            <a:avLst/>
          </a:prstGeom>
          <a:solidFill>
            <a:srgbClr val="191919">
              <a:alpha val="151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0" name="Google Shape;80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6"/>
          <p:cNvSpPr/>
          <p:nvPr/>
        </p:nvSpPr>
        <p:spPr>
          <a:xfrm>
            <a:off x="223700" y="238125"/>
            <a:ext cx="8709600" cy="4668600"/>
          </a:xfrm>
          <a:prstGeom prst="frame">
            <a:avLst>
              <a:gd name="adj1" fmla="val 1236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82" name="Google Shape;82;p6"/>
          <p:cNvPicPr preferRelativeResize="0"/>
          <p:nvPr/>
        </p:nvPicPr>
        <p:blipFill rotWithShape="1">
          <a:blip r:embed="rId3">
            <a:alphaModFix amt="60000"/>
          </a:blip>
          <a:srcRect l="25160" b="40469"/>
          <a:stretch/>
        </p:blipFill>
        <p:spPr>
          <a:xfrm>
            <a:off x="0" y="3947250"/>
            <a:ext cx="1503899" cy="1196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9"/>
          <p:cNvPicPr preferRelativeResize="0"/>
          <p:nvPr/>
        </p:nvPicPr>
        <p:blipFill rotWithShape="1">
          <a:blip r:embed="rId2">
            <a:alphaModFix amt="95000"/>
          </a:blip>
          <a:srcRect/>
          <a:stretch/>
        </p:blipFill>
        <p:spPr>
          <a:xfrm rot="10800000" flipH="1">
            <a:off x="7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9"/>
          <p:cNvSpPr/>
          <p:nvPr/>
        </p:nvSpPr>
        <p:spPr>
          <a:xfrm>
            <a:off x="498600" y="440175"/>
            <a:ext cx="8146800" cy="4264500"/>
          </a:xfrm>
          <a:prstGeom prst="rect">
            <a:avLst/>
          </a:prstGeom>
          <a:solidFill>
            <a:srgbClr val="191919">
              <a:alpha val="151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0" name="Google Shape;110;p9"/>
          <p:cNvSpPr txBox="1">
            <a:spLocks noGrp="1"/>
          </p:cNvSpPr>
          <p:nvPr>
            <p:ph type="title"/>
          </p:nvPr>
        </p:nvSpPr>
        <p:spPr>
          <a:xfrm>
            <a:off x="2135550" y="125400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9"/>
          <p:cNvSpPr txBox="1">
            <a:spLocks noGrp="1"/>
          </p:cNvSpPr>
          <p:nvPr>
            <p:ph type="subTitle" idx="1"/>
          </p:nvPr>
        </p:nvSpPr>
        <p:spPr>
          <a:xfrm>
            <a:off x="2135550" y="3218400"/>
            <a:ext cx="4872900" cy="4317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pic>
        <p:nvPicPr>
          <p:cNvPr id="112" name="Google Shape;112;p9"/>
          <p:cNvPicPr preferRelativeResize="0"/>
          <p:nvPr/>
        </p:nvPicPr>
        <p:blipFill rotWithShape="1">
          <a:blip r:embed="rId3">
            <a:alphaModFix amt="40000"/>
          </a:blip>
          <a:srcRect l="15839" b="24305"/>
          <a:stretch/>
        </p:blipFill>
        <p:spPr>
          <a:xfrm rot="5400000">
            <a:off x="-71987" y="71988"/>
            <a:ext cx="1430949" cy="1286974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9"/>
          <p:cNvSpPr/>
          <p:nvPr/>
        </p:nvSpPr>
        <p:spPr>
          <a:xfrm>
            <a:off x="223700" y="238125"/>
            <a:ext cx="8709600" cy="4668600"/>
          </a:xfrm>
          <a:prstGeom prst="frame">
            <a:avLst>
              <a:gd name="adj1" fmla="val 1236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14" name="Google Shape;114;p9"/>
          <p:cNvPicPr preferRelativeResize="0"/>
          <p:nvPr/>
        </p:nvPicPr>
        <p:blipFill>
          <a:blip r:embed="rId4">
            <a:alphaModFix amt="48000"/>
          </a:blip>
          <a:stretch>
            <a:fillRect/>
          </a:stretch>
        </p:blipFill>
        <p:spPr>
          <a:xfrm flipH="1">
            <a:off x="7725479" y="3712983"/>
            <a:ext cx="1146700" cy="11467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5" name="Google Shape;115;p9"/>
          <p:cNvGrpSpPr/>
          <p:nvPr/>
        </p:nvGrpSpPr>
        <p:grpSpPr>
          <a:xfrm rot="5400000">
            <a:off x="8399448" y="4385235"/>
            <a:ext cx="328561" cy="328561"/>
            <a:chOff x="2040096" y="423669"/>
            <a:chExt cx="328561" cy="328561"/>
          </a:xfrm>
        </p:grpSpPr>
        <p:sp>
          <p:nvSpPr>
            <p:cNvPr id="116" name="Google Shape;116;p9"/>
            <p:cNvSpPr/>
            <p:nvPr/>
          </p:nvSpPr>
          <p:spPr>
            <a:xfrm rot="-2700000">
              <a:off x="2060130" y="635464"/>
              <a:ext cx="96732" cy="96732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17" name="Google Shape;117;p9"/>
            <p:cNvSpPr/>
            <p:nvPr/>
          </p:nvSpPr>
          <p:spPr>
            <a:xfrm rot="-2700000">
              <a:off x="2156011" y="539584"/>
              <a:ext cx="96732" cy="96732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18" name="Google Shape;118;p9"/>
            <p:cNvSpPr/>
            <p:nvPr/>
          </p:nvSpPr>
          <p:spPr>
            <a:xfrm rot="-2700000">
              <a:off x="2251891" y="443703"/>
              <a:ext cx="96732" cy="96732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0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21" name="Google Shape;121;p10"/>
          <p:cNvSpPr txBox="1">
            <a:spLocks noGrp="1"/>
          </p:cNvSpPr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0" y="13"/>
            <a:ext cx="9144000" cy="5143481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1"/>
          <p:cNvSpPr/>
          <p:nvPr/>
        </p:nvSpPr>
        <p:spPr>
          <a:xfrm>
            <a:off x="498600" y="440175"/>
            <a:ext cx="8146800" cy="4264500"/>
          </a:xfrm>
          <a:prstGeom prst="rect">
            <a:avLst/>
          </a:prstGeom>
          <a:solidFill>
            <a:srgbClr val="191919">
              <a:alpha val="151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5" name="Google Shape;125;p11"/>
          <p:cNvSpPr/>
          <p:nvPr/>
        </p:nvSpPr>
        <p:spPr>
          <a:xfrm>
            <a:off x="223700" y="238125"/>
            <a:ext cx="8709600" cy="4668600"/>
          </a:xfrm>
          <a:prstGeom prst="frame">
            <a:avLst>
              <a:gd name="adj1" fmla="val 1236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26" name="Google Shape;126;p11"/>
          <p:cNvPicPr preferRelativeResize="0"/>
          <p:nvPr/>
        </p:nvPicPr>
        <p:blipFill rotWithShape="1">
          <a:blip r:embed="rId3">
            <a:alphaModFix amt="60000"/>
          </a:blip>
          <a:srcRect r="48543"/>
          <a:stretch/>
        </p:blipFill>
        <p:spPr>
          <a:xfrm rot="5400000">
            <a:off x="3855437" y="3034339"/>
            <a:ext cx="1433127" cy="278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1"/>
          <p:cNvPicPr preferRelativeResize="0"/>
          <p:nvPr/>
        </p:nvPicPr>
        <p:blipFill rotWithShape="1">
          <a:blip r:embed="rId4">
            <a:alphaModFix amt="40000"/>
          </a:blip>
          <a:srcRect l="49989" b="32587"/>
          <a:stretch/>
        </p:blipFill>
        <p:spPr>
          <a:xfrm rot="5400000">
            <a:off x="232537" y="-226713"/>
            <a:ext cx="1336449" cy="1801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1"/>
          <p:cNvPicPr preferRelativeResize="0"/>
          <p:nvPr/>
        </p:nvPicPr>
        <p:blipFill>
          <a:blip r:embed="rId5">
            <a:alphaModFix amt="48000"/>
          </a:blip>
          <a:stretch>
            <a:fillRect/>
          </a:stretch>
        </p:blipFill>
        <p:spPr>
          <a:xfrm flipH="1">
            <a:off x="282137" y="306262"/>
            <a:ext cx="1146700" cy="11467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9" name="Google Shape;129;p11"/>
          <p:cNvGrpSpPr/>
          <p:nvPr/>
        </p:nvGrpSpPr>
        <p:grpSpPr>
          <a:xfrm rot="5400000">
            <a:off x="4523550" y="4235904"/>
            <a:ext cx="96900" cy="639291"/>
            <a:chOff x="8382321" y="2252104"/>
            <a:chExt cx="96900" cy="639291"/>
          </a:xfrm>
        </p:grpSpPr>
        <p:sp>
          <p:nvSpPr>
            <p:cNvPr id="130" name="Google Shape;130;p11"/>
            <p:cNvSpPr/>
            <p:nvPr/>
          </p:nvSpPr>
          <p:spPr>
            <a:xfrm rot="5400000">
              <a:off x="8382321" y="2387704"/>
              <a:ext cx="96900" cy="96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31" name="Google Shape;131;p11"/>
            <p:cNvSpPr/>
            <p:nvPr/>
          </p:nvSpPr>
          <p:spPr>
            <a:xfrm rot="5400000">
              <a:off x="8382321" y="2523300"/>
              <a:ext cx="96900" cy="969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32" name="Google Shape;132;p11"/>
            <p:cNvSpPr/>
            <p:nvPr/>
          </p:nvSpPr>
          <p:spPr>
            <a:xfrm rot="5400000">
              <a:off x="8382321" y="2658896"/>
              <a:ext cx="96900" cy="96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33" name="Google Shape;133;p11"/>
            <p:cNvSpPr/>
            <p:nvPr/>
          </p:nvSpPr>
          <p:spPr>
            <a:xfrm rot="5400000">
              <a:off x="8382321" y="2252104"/>
              <a:ext cx="96900" cy="96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34" name="Google Shape;134;p11"/>
            <p:cNvSpPr/>
            <p:nvPr/>
          </p:nvSpPr>
          <p:spPr>
            <a:xfrm rot="5400000">
              <a:off x="8382321" y="2794496"/>
              <a:ext cx="96900" cy="96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135" name="Google Shape;135;p11"/>
          <p:cNvGrpSpPr/>
          <p:nvPr/>
        </p:nvGrpSpPr>
        <p:grpSpPr>
          <a:xfrm flipH="1">
            <a:off x="5405635" y="472726"/>
            <a:ext cx="3466800" cy="94200"/>
            <a:chOff x="227760" y="1130801"/>
            <a:chExt cx="3466800" cy="94200"/>
          </a:xfrm>
        </p:grpSpPr>
        <p:cxnSp>
          <p:nvCxnSpPr>
            <p:cNvPr id="136" name="Google Shape;136;p11"/>
            <p:cNvCxnSpPr/>
            <p:nvPr/>
          </p:nvCxnSpPr>
          <p:spPr>
            <a:xfrm>
              <a:off x="227760" y="1225001"/>
              <a:ext cx="3466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137" name="Google Shape;137;p11"/>
            <p:cNvCxnSpPr/>
            <p:nvPr/>
          </p:nvCxnSpPr>
          <p:spPr>
            <a:xfrm>
              <a:off x="227760" y="1130801"/>
              <a:ext cx="3278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diamond" w="med" len="med"/>
            </a:ln>
          </p:spPr>
        </p:cxnSp>
      </p:grpSp>
      <p:sp>
        <p:nvSpPr>
          <p:cNvPr id="138" name="Google Shape;138;p11"/>
          <p:cNvSpPr txBox="1">
            <a:spLocks noGrp="1"/>
          </p:cNvSpPr>
          <p:nvPr>
            <p:ph type="title" hasCustomPrompt="1"/>
          </p:nvPr>
        </p:nvSpPr>
        <p:spPr>
          <a:xfrm>
            <a:off x="1506150" y="1761150"/>
            <a:ext cx="6131700" cy="104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39" name="Google Shape;139;p11"/>
          <p:cNvSpPr txBox="1">
            <a:spLocks noGrp="1"/>
          </p:cNvSpPr>
          <p:nvPr>
            <p:ph type="subTitle" idx="1"/>
          </p:nvPr>
        </p:nvSpPr>
        <p:spPr>
          <a:xfrm>
            <a:off x="1937550" y="2885250"/>
            <a:ext cx="5268900" cy="4251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564312" y="2727934"/>
            <a:ext cx="8158120" cy="2058416"/>
            <a:chOff x="564312" y="2727934"/>
            <a:chExt cx="8158120" cy="2058416"/>
          </a:xfrm>
        </p:grpSpPr>
        <p:grpSp>
          <p:nvGrpSpPr>
            <p:cNvPr id="141" name="Google Shape;141;p11"/>
            <p:cNvGrpSpPr/>
            <p:nvPr/>
          </p:nvGrpSpPr>
          <p:grpSpPr>
            <a:xfrm>
              <a:off x="7102925" y="3212428"/>
              <a:ext cx="1619507" cy="1573922"/>
              <a:chOff x="7102925" y="3212428"/>
              <a:chExt cx="1619507" cy="1573922"/>
            </a:xfrm>
          </p:grpSpPr>
          <p:pic>
            <p:nvPicPr>
              <p:cNvPr id="142" name="Google Shape;142;p11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7102925" y="3802375"/>
                <a:ext cx="983975" cy="9839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43" name="Google Shape;143;p11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>
                <a:off x="7253755" y="3212428"/>
                <a:ext cx="1468677" cy="146961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44" name="Google Shape;144;p11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 rot="-2700057">
              <a:off x="672634" y="2836268"/>
              <a:ext cx="523056" cy="52305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dk1"/>
        </a:solid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14"/>
          <p:cNvPicPr preferRelativeResize="0"/>
          <p:nvPr/>
        </p:nvPicPr>
        <p:blipFill rotWithShape="1">
          <a:blip r:embed="rId2">
            <a:alphaModFix amt="95000"/>
          </a:blip>
          <a:srcRect/>
          <a:stretch/>
        </p:blipFill>
        <p:spPr>
          <a:xfrm rot="10800000">
            <a:off x="7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14"/>
          <p:cNvSpPr/>
          <p:nvPr/>
        </p:nvSpPr>
        <p:spPr>
          <a:xfrm>
            <a:off x="498600" y="440175"/>
            <a:ext cx="8146800" cy="4264500"/>
          </a:xfrm>
          <a:prstGeom prst="rect">
            <a:avLst/>
          </a:prstGeom>
          <a:solidFill>
            <a:srgbClr val="191919">
              <a:alpha val="151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77" name="Google Shape;177;p14"/>
          <p:cNvPicPr preferRelativeResize="0"/>
          <p:nvPr/>
        </p:nvPicPr>
        <p:blipFill rotWithShape="1">
          <a:blip r:embed="rId3">
            <a:alphaModFix amt="40000"/>
          </a:blip>
          <a:srcRect l="15839" b="24305"/>
          <a:stretch/>
        </p:blipFill>
        <p:spPr>
          <a:xfrm rot="5400000">
            <a:off x="-50588" y="50588"/>
            <a:ext cx="1005576" cy="904400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1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14"/>
          <p:cNvSpPr/>
          <p:nvPr/>
        </p:nvSpPr>
        <p:spPr>
          <a:xfrm>
            <a:off x="223700" y="238125"/>
            <a:ext cx="8709600" cy="4668600"/>
          </a:xfrm>
          <a:prstGeom prst="frame">
            <a:avLst>
              <a:gd name="adj1" fmla="val 1236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1_1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15"/>
          <p:cNvPicPr preferRelativeResize="0"/>
          <p:nvPr/>
        </p:nvPicPr>
        <p:blipFill rotWithShape="1">
          <a:blip r:embed="rId2">
            <a:alphaModFix amt="95000"/>
          </a:blip>
          <a:srcRect/>
          <a:stretch/>
        </p:blipFill>
        <p:spPr>
          <a:xfrm>
            <a:off x="7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15"/>
          <p:cNvSpPr/>
          <p:nvPr/>
        </p:nvSpPr>
        <p:spPr>
          <a:xfrm>
            <a:off x="498600" y="440175"/>
            <a:ext cx="8146800" cy="4264500"/>
          </a:xfrm>
          <a:prstGeom prst="rect">
            <a:avLst/>
          </a:prstGeom>
          <a:solidFill>
            <a:srgbClr val="191919">
              <a:alpha val="151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3" name="Google Shape;183;p1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p15"/>
          <p:cNvSpPr/>
          <p:nvPr/>
        </p:nvSpPr>
        <p:spPr>
          <a:xfrm>
            <a:off x="223700" y="238125"/>
            <a:ext cx="8709600" cy="4668600"/>
          </a:xfrm>
          <a:prstGeom prst="frame">
            <a:avLst>
              <a:gd name="adj1" fmla="val 1236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85" name="Google Shape;185;p15"/>
          <p:cNvPicPr preferRelativeResize="0"/>
          <p:nvPr/>
        </p:nvPicPr>
        <p:blipFill>
          <a:blip r:embed="rId3">
            <a:alphaModFix amt="48000"/>
          </a:blip>
          <a:stretch>
            <a:fillRect/>
          </a:stretch>
        </p:blipFill>
        <p:spPr>
          <a:xfrm rot="5400000">
            <a:off x="281052" y="296777"/>
            <a:ext cx="932575" cy="93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Char char="○"/>
              <a:defRPr sz="12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2" r:id="rId3"/>
    <p:sldLayoutId id="2147483655" r:id="rId4"/>
    <p:sldLayoutId id="2147483656" r:id="rId5"/>
    <p:sldLayoutId id="2147483657" r:id="rId6"/>
    <p:sldLayoutId id="2147483658" r:id="rId7"/>
    <p:sldLayoutId id="2147483660" r:id="rId8"/>
    <p:sldLayoutId id="2147483661" r:id="rId9"/>
    <p:sldLayoutId id="2147483662" r:id="rId10"/>
    <p:sldLayoutId id="2147483663" r:id="rId11"/>
    <p:sldLayoutId id="2147483665" r:id="rId12"/>
    <p:sldLayoutId id="2147483667" r:id="rId13"/>
    <p:sldLayoutId id="2147483668" r:id="rId1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.jpg"/><Relationship Id="rId4" Type="http://schemas.openxmlformats.org/officeDocument/2006/relationships/image" Target="../media/image19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2.jpg"/><Relationship Id="rId4" Type="http://schemas.openxmlformats.org/officeDocument/2006/relationships/image" Target="../media/image21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5.jpg"/><Relationship Id="rId4" Type="http://schemas.openxmlformats.org/officeDocument/2006/relationships/image" Target="../media/image24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7.jpg"/><Relationship Id="rId5" Type="http://schemas.openxmlformats.org/officeDocument/2006/relationships/image" Target="../media/image26.jpeg"/><Relationship Id="rId4" Type="http://schemas.openxmlformats.org/officeDocument/2006/relationships/image" Target="../media/image21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9.jpg"/><Relationship Id="rId4" Type="http://schemas.openxmlformats.org/officeDocument/2006/relationships/image" Target="../media/image28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1.jpg"/><Relationship Id="rId4" Type="http://schemas.openxmlformats.org/officeDocument/2006/relationships/image" Target="../media/image30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3.jpg"/><Relationship Id="rId4" Type="http://schemas.openxmlformats.org/officeDocument/2006/relationships/image" Target="../media/image32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4.gi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7.jpg"/><Relationship Id="rId4" Type="http://schemas.openxmlformats.org/officeDocument/2006/relationships/image" Target="../media/image36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9.jpg"/><Relationship Id="rId4" Type="http://schemas.openxmlformats.org/officeDocument/2006/relationships/image" Target="../media/image38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1.jpg"/><Relationship Id="rId4" Type="http://schemas.openxmlformats.org/officeDocument/2006/relationships/image" Target="../media/image40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45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4.jpg"/><Relationship Id="rId5" Type="http://schemas.openxmlformats.org/officeDocument/2006/relationships/image" Target="../media/image43.jpeg"/><Relationship Id="rId4" Type="http://schemas.openxmlformats.org/officeDocument/2006/relationships/image" Target="../media/image42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7.jpg"/><Relationship Id="rId4" Type="http://schemas.openxmlformats.org/officeDocument/2006/relationships/image" Target="../media/image46.jp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8.jp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9.jp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1.jpg"/><Relationship Id="rId4" Type="http://schemas.openxmlformats.org/officeDocument/2006/relationships/image" Target="../media/image50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53.jpg"/><Relationship Id="rId4" Type="http://schemas.openxmlformats.org/officeDocument/2006/relationships/image" Target="../media/image52.jp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4.jp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5.jp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6.jp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7.jp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8.jp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9.jp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6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7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26"/>
          <p:cNvSpPr txBox="1">
            <a:spLocks noGrp="1"/>
          </p:cNvSpPr>
          <p:nvPr>
            <p:ph type="ctrTitle"/>
          </p:nvPr>
        </p:nvSpPr>
        <p:spPr>
          <a:xfrm>
            <a:off x="-134470" y="2194842"/>
            <a:ext cx="6896438" cy="97686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GB" sz="2800" b="1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Backup </a:t>
            </a:r>
            <a:r>
              <a:rPr lang="en-GB" sz="2800" b="1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i</a:t>
            </a:r>
            <a:r>
              <a:rPr lang="en-GB" sz="2800" b="1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Restore </a:t>
            </a:r>
            <a:r>
              <a:rPr lang="pl-PL" sz="2800" b="1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kod MSSQL baze podataka</a:t>
            </a:r>
            <a:endParaRPr lang="en-GB" sz="2800" kern="100" dirty="0">
              <a:solidFill>
                <a:schemeClr val="tx1">
                  <a:lumMod val="85000"/>
                </a:schemeClr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00" name="Google Shape;30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700057">
            <a:off x="6755934" y="2010006"/>
            <a:ext cx="523056" cy="52305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299;p26">
            <a:extLst>
              <a:ext uri="{FF2B5EF4-FFF2-40B4-BE49-F238E27FC236}">
                <a16:creationId xmlns:a16="http://schemas.microsoft.com/office/drawing/2014/main" id="{24903A62-1A06-497F-E421-F7070FF0D25A}"/>
              </a:ext>
            </a:extLst>
          </p:cNvPr>
          <p:cNvSpPr txBox="1">
            <a:spLocks/>
          </p:cNvSpPr>
          <p:nvPr/>
        </p:nvSpPr>
        <p:spPr>
          <a:xfrm>
            <a:off x="493910" y="457034"/>
            <a:ext cx="8228300" cy="739714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None/>
              <a:defRPr sz="18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ctr"/>
            <a:r>
              <a:rPr lang="en-GB" dirty="0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UNIVERZITET U NIŠU</a:t>
            </a:r>
          </a:p>
          <a:p>
            <a:pPr marL="0" indent="0" algn="ctr"/>
            <a:r>
              <a:rPr lang="en-GB" dirty="0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ELEKTRONSKI FAKULTET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F53FFC-20AC-58D2-8DB6-9A2CFA181C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910" y="400134"/>
            <a:ext cx="1180474" cy="122195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EC9A00D-B567-45D2-D432-B96FFCBFFCCF}"/>
              </a:ext>
            </a:extLst>
          </p:cNvPr>
          <p:cNvSpPr txBox="1"/>
          <p:nvPr/>
        </p:nvSpPr>
        <p:spPr>
          <a:xfrm>
            <a:off x="903156" y="3639485"/>
            <a:ext cx="765443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dirty="0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Student:		                                                                                       </a:t>
            </a:r>
            <a:r>
              <a:rPr lang="en-GB" sz="1400" dirty="0" err="1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Profesor</a:t>
            </a:r>
            <a:r>
              <a:rPr lang="en-GB" sz="1400" dirty="0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algn="just"/>
            <a:r>
              <a:rPr lang="en-GB" sz="1400" dirty="0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Katarina </a:t>
            </a:r>
            <a:r>
              <a:rPr lang="en-GB" sz="1400" dirty="0" err="1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Maksimović</a:t>
            </a:r>
            <a:r>
              <a:rPr lang="en-GB" sz="1400" dirty="0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1599                                                                                    </a:t>
            </a:r>
            <a:r>
              <a:rPr lang="en-GB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Aleksandar </a:t>
            </a:r>
            <a:r>
              <a:rPr lang="en-GB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Stanimirović</a:t>
            </a:r>
            <a:endParaRPr lang="en-GB" dirty="0">
              <a:solidFill>
                <a:schemeClr val="tx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39"/>
          <p:cNvSpPr txBox="1">
            <a:spLocks noGrp="1"/>
          </p:cNvSpPr>
          <p:nvPr>
            <p:ph type="title"/>
          </p:nvPr>
        </p:nvSpPr>
        <p:spPr>
          <a:xfrm>
            <a:off x="372153" y="380737"/>
            <a:ext cx="7951223" cy="10080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1" algn="ctr">
              <a:lnSpc>
                <a:spcPct val="107000"/>
              </a:lnSpc>
              <a:spcBef>
                <a:spcPts val="1800"/>
              </a:spcBef>
              <a:spcAft>
                <a:spcPts val="400"/>
              </a:spcAft>
            </a:pPr>
            <a:r>
              <a:rPr lang="en-US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Full backup</a:t>
            </a:r>
            <a:endParaRPr lang="en-GB" b="1" kern="100" dirty="0">
              <a:solidFill>
                <a:schemeClr val="tx1">
                  <a:lumMod val="85000"/>
                </a:schemeClr>
              </a:solidFill>
              <a:effectLst/>
              <a:latin typeface="Aptos Display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7" name="Google Shape;557;p39"/>
          <p:cNvSpPr txBox="1"/>
          <p:nvPr/>
        </p:nvSpPr>
        <p:spPr>
          <a:xfrm>
            <a:off x="479763" y="1529263"/>
            <a:ext cx="7412643" cy="34648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marR="0" indent="-34290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>
                <a:schemeClr val="tx1">
                  <a:lumMod val="85000"/>
                </a:schemeClr>
              </a:buClr>
              <a:buFont typeface="Wingdings" panose="05000000000000000000" pitchFamily="2" charset="2"/>
              <a:buChar char="Ø"/>
            </a:pP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Pretpostavimo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da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imamo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bazu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podataka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pod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nazivom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Sport school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i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da je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potrebno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napraviti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full backup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na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lokaciji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“C:\Backups\”.</a:t>
            </a:r>
          </a:p>
          <a:p>
            <a:pPr marL="342900" marR="0" indent="-34290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>
                <a:schemeClr val="tx1">
                  <a:lumMod val="85000"/>
                </a:schemeClr>
              </a:buClr>
              <a:buFont typeface="+mj-lt"/>
              <a:buAutoNum type="arabicPeriod"/>
            </a:pPr>
            <a:endParaRPr lang="en-US" sz="1800" kern="100" dirty="0">
              <a:solidFill>
                <a:schemeClr val="tx1">
                  <a:lumMod val="85000"/>
                </a:schemeClr>
              </a:solidFill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85000"/>
                </a:schemeClr>
              </a:buClr>
              <a:buFont typeface="+mj-lt"/>
              <a:buAutoNum type="arabicPeriod"/>
            </a:pP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Pokrenuti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SSMS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i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konektovati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se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na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SQL Server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instancu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  <a:endParaRPr lang="en-GB" kern="100" dirty="0">
              <a:solidFill>
                <a:schemeClr val="tx1">
                  <a:lumMod val="85000"/>
                </a:schemeClr>
              </a:solidFill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85000"/>
                </a:schemeClr>
              </a:buClr>
              <a:buFont typeface="+mj-lt"/>
              <a:buAutoNum type="arabicPeriod"/>
            </a:pP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Proširiti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Databases,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desni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klik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na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MyDatabase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i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</a:p>
          <a:p>
            <a:pPr marR="0" lvl="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85000"/>
                </a:schemeClr>
              </a:buClr>
            </a:pP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      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izabrati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Tasks -&gt; Back Up....</a:t>
            </a:r>
            <a:endParaRPr lang="en-GB" kern="100" dirty="0">
              <a:solidFill>
                <a:schemeClr val="tx1">
                  <a:lumMod val="85000"/>
                </a:schemeClr>
              </a:solidFill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indent="-34290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>
                <a:schemeClr val="tx1">
                  <a:lumMod val="85000"/>
                </a:schemeClr>
              </a:buClr>
              <a:buFont typeface="+mj-lt"/>
              <a:buAutoNum type="arabicPeriod"/>
            </a:pPr>
            <a:endParaRPr lang="en-GB" sz="1800" kern="100" dirty="0">
              <a:solidFill>
                <a:schemeClr val="tx1">
                  <a:lumMod val="85000"/>
                </a:schemeClr>
              </a:solidFill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88" name="Google Shape;588;p39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 rot="8099886">
            <a:off x="8169259" y="2557431"/>
            <a:ext cx="523056" cy="52305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9" name="Google Shape;589;p39"/>
          <p:cNvGrpSpPr/>
          <p:nvPr/>
        </p:nvGrpSpPr>
        <p:grpSpPr>
          <a:xfrm rot="-5400000">
            <a:off x="-41162" y="691890"/>
            <a:ext cx="1156175" cy="369300"/>
            <a:chOff x="7777725" y="4404925"/>
            <a:chExt cx="1156175" cy="369300"/>
          </a:xfrm>
        </p:grpSpPr>
        <p:sp>
          <p:nvSpPr>
            <p:cNvPr id="590" name="Google Shape;590;p39"/>
            <p:cNvSpPr/>
            <p:nvPr/>
          </p:nvSpPr>
          <p:spPr>
            <a:xfrm>
              <a:off x="7779250" y="4523850"/>
              <a:ext cx="1150050" cy="250375"/>
            </a:xfrm>
            <a:custGeom>
              <a:avLst/>
              <a:gdLst/>
              <a:ahLst/>
              <a:cxnLst/>
              <a:rect l="l" t="t" r="r" b="b"/>
              <a:pathLst>
                <a:path w="46002" h="10015" extrusionOk="0">
                  <a:moveTo>
                    <a:pt x="46002" y="10015"/>
                  </a:moveTo>
                  <a:lnTo>
                    <a:pt x="26217" y="10015"/>
                  </a:lnTo>
                  <a:lnTo>
                    <a:pt x="16202" y="0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oval" w="med" len="med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591" name="Google Shape;591;p39"/>
            <p:cNvSpPr/>
            <p:nvPr/>
          </p:nvSpPr>
          <p:spPr>
            <a:xfrm>
              <a:off x="7777725" y="4404925"/>
              <a:ext cx="1150050" cy="254975"/>
            </a:xfrm>
            <a:custGeom>
              <a:avLst/>
              <a:gdLst/>
              <a:ahLst/>
              <a:cxnLst/>
              <a:rect l="l" t="t" r="r" b="b"/>
              <a:pathLst>
                <a:path w="46002" h="10199" extrusionOk="0">
                  <a:moveTo>
                    <a:pt x="46002" y="10199"/>
                  </a:moveTo>
                  <a:lnTo>
                    <a:pt x="27626" y="10199"/>
                  </a:lnTo>
                  <a:lnTo>
                    <a:pt x="17427" y="0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diamond" w="med" len="med"/>
            </a:ln>
          </p:spPr>
          <p:txBody>
            <a:bodyPr/>
            <a:lstStyle/>
            <a:p>
              <a:endParaRPr lang="en-GB"/>
            </a:p>
          </p:txBody>
        </p:sp>
        <p:cxnSp>
          <p:nvCxnSpPr>
            <p:cNvPr id="592" name="Google Shape;592;p39"/>
            <p:cNvCxnSpPr/>
            <p:nvPr/>
          </p:nvCxnSpPr>
          <p:spPr>
            <a:xfrm rot="10800000">
              <a:off x="8520500" y="4532413"/>
              <a:ext cx="413400" cy="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2FDF3702-6629-1A81-DB7F-04363529FC3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4064" y="2215402"/>
            <a:ext cx="2442302" cy="2422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6298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39"/>
          <p:cNvSpPr txBox="1">
            <a:spLocks noGrp="1"/>
          </p:cNvSpPr>
          <p:nvPr>
            <p:ph type="title"/>
          </p:nvPr>
        </p:nvSpPr>
        <p:spPr>
          <a:xfrm>
            <a:off x="372153" y="380737"/>
            <a:ext cx="7951223" cy="10080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1" algn="ctr">
              <a:lnSpc>
                <a:spcPct val="107000"/>
              </a:lnSpc>
              <a:spcBef>
                <a:spcPts val="1800"/>
              </a:spcBef>
              <a:spcAft>
                <a:spcPts val="400"/>
              </a:spcAft>
            </a:pPr>
            <a:r>
              <a:rPr lang="en-US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Full backup</a:t>
            </a:r>
            <a:endParaRPr lang="en-GB" b="1" kern="100" dirty="0">
              <a:solidFill>
                <a:schemeClr val="tx1">
                  <a:lumMod val="85000"/>
                </a:schemeClr>
              </a:solidFill>
              <a:effectLst/>
              <a:latin typeface="Aptos Display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7" name="Google Shape;557;p39"/>
          <p:cNvSpPr txBox="1"/>
          <p:nvPr/>
        </p:nvSpPr>
        <p:spPr>
          <a:xfrm>
            <a:off x="479763" y="903291"/>
            <a:ext cx="7412643" cy="34648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marR="0" indent="-28575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Ø"/>
            </a:pPr>
            <a:endParaRPr lang="en-US" kern="100" dirty="0">
              <a:solidFill>
                <a:schemeClr val="tx1">
                  <a:lumMod val="85000"/>
                </a:schemeClr>
              </a:solidFill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R="0" lvl="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3.     U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prozoru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Back Up Database,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izabrati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Full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kao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Backup type.</a:t>
            </a:r>
            <a:endParaRPr lang="en-GB" kern="100" dirty="0">
              <a:solidFill>
                <a:schemeClr val="tx1">
                  <a:lumMod val="85000"/>
                </a:schemeClr>
              </a:solidFill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R="0" lvl="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4.    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Kliknuti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na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Add...,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zatim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u do C:\Backups\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uneti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ime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fajla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</a:p>
          <a:p>
            <a:pPr marR="0" lvl="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       Sport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school_FULL.bak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  <a:endParaRPr lang="en-GB" kern="100" dirty="0">
              <a:solidFill>
                <a:schemeClr val="tx1">
                  <a:lumMod val="85000"/>
                </a:schemeClr>
              </a:solidFill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R="0" lvl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5.    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Kliknuti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na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OK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kako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bi se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započeo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proces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backup-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ovanja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  <a:endParaRPr lang="en-GB" kern="100" dirty="0">
              <a:solidFill>
                <a:schemeClr val="tx1">
                  <a:lumMod val="85000"/>
                </a:schemeClr>
              </a:solidFill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285750" marR="0" indent="-28575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Ø"/>
            </a:pPr>
            <a:endParaRPr lang="en-GB" kern="100" dirty="0">
              <a:solidFill>
                <a:schemeClr val="tx1">
                  <a:lumMod val="85000"/>
                </a:schemeClr>
              </a:solidFill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88" name="Google Shape;588;p39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 rot="8099886">
            <a:off x="8169259" y="2557431"/>
            <a:ext cx="523056" cy="52305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9" name="Google Shape;589;p39"/>
          <p:cNvGrpSpPr/>
          <p:nvPr/>
        </p:nvGrpSpPr>
        <p:grpSpPr>
          <a:xfrm rot="-5400000">
            <a:off x="-41162" y="691890"/>
            <a:ext cx="1156175" cy="369300"/>
            <a:chOff x="7777725" y="4404925"/>
            <a:chExt cx="1156175" cy="369300"/>
          </a:xfrm>
        </p:grpSpPr>
        <p:sp>
          <p:nvSpPr>
            <p:cNvPr id="590" name="Google Shape;590;p39"/>
            <p:cNvSpPr/>
            <p:nvPr/>
          </p:nvSpPr>
          <p:spPr>
            <a:xfrm>
              <a:off x="7779250" y="4523850"/>
              <a:ext cx="1150050" cy="250375"/>
            </a:xfrm>
            <a:custGeom>
              <a:avLst/>
              <a:gdLst/>
              <a:ahLst/>
              <a:cxnLst/>
              <a:rect l="l" t="t" r="r" b="b"/>
              <a:pathLst>
                <a:path w="46002" h="10015" extrusionOk="0">
                  <a:moveTo>
                    <a:pt x="46002" y="10015"/>
                  </a:moveTo>
                  <a:lnTo>
                    <a:pt x="26217" y="10015"/>
                  </a:lnTo>
                  <a:lnTo>
                    <a:pt x="16202" y="0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oval" w="med" len="med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591" name="Google Shape;591;p39"/>
            <p:cNvSpPr/>
            <p:nvPr/>
          </p:nvSpPr>
          <p:spPr>
            <a:xfrm>
              <a:off x="7777725" y="4404925"/>
              <a:ext cx="1150050" cy="254975"/>
            </a:xfrm>
            <a:custGeom>
              <a:avLst/>
              <a:gdLst/>
              <a:ahLst/>
              <a:cxnLst/>
              <a:rect l="l" t="t" r="r" b="b"/>
              <a:pathLst>
                <a:path w="46002" h="10199" extrusionOk="0">
                  <a:moveTo>
                    <a:pt x="46002" y="10199"/>
                  </a:moveTo>
                  <a:lnTo>
                    <a:pt x="27626" y="10199"/>
                  </a:lnTo>
                  <a:lnTo>
                    <a:pt x="17427" y="0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diamond" w="med" len="med"/>
            </a:ln>
          </p:spPr>
          <p:txBody>
            <a:bodyPr/>
            <a:lstStyle/>
            <a:p>
              <a:endParaRPr lang="en-GB"/>
            </a:p>
          </p:txBody>
        </p:sp>
        <p:cxnSp>
          <p:nvCxnSpPr>
            <p:cNvPr id="592" name="Google Shape;592;p39"/>
            <p:cNvCxnSpPr/>
            <p:nvPr/>
          </p:nvCxnSpPr>
          <p:spPr>
            <a:xfrm rot="10800000">
              <a:off x="8520500" y="4532413"/>
              <a:ext cx="413400" cy="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3D0FB030-CD28-8460-FF6E-C37E09841E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191" y="2369200"/>
            <a:ext cx="3004623" cy="2190363"/>
          </a:xfrm>
          <a:prstGeom prst="rect">
            <a:avLst/>
          </a:prstGeom>
        </p:spPr>
      </p:pic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B7F40E5E-4201-2B7E-7529-9CC8E4758A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8338" y="2818959"/>
            <a:ext cx="4271438" cy="1176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751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41"/>
          <p:cNvSpPr txBox="1">
            <a:spLocks noGrp="1"/>
          </p:cNvSpPr>
          <p:nvPr>
            <p:ph type="title"/>
          </p:nvPr>
        </p:nvSpPr>
        <p:spPr>
          <a:xfrm>
            <a:off x="58062" y="306506"/>
            <a:ext cx="8100030" cy="7973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marR="0" lvl="2" algn="ctr">
              <a:lnSpc>
                <a:spcPct val="107000"/>
              </a:lnSpc>
              <a:spcBef>
                <a:spcPts val="1800"/>
              </a:spcBef>
              <a:spcAft>
                <a:spcPts val="400"/>
              </a:spcAft>
            </a:pPr>
            <a:r>
              <a:rPr lang="en-US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Full backup</a:t>
            </a:r>
            <a:endParaRPr lang="en-GB" b="1" kern="100" dirty="0">
              <a:solidFill>
                <a:schemeClr val="tx1">
                  <a:lumMod val="85000"/>
                </a:schemeClr>
              </a:solidFill>
              <a:effectLst/>
              <a:latin typeface="Aptos Display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45" name="Google Shape;645;p41"/>
          <p:cNvSpPr/>
          <p:nvPr/>
        </p:nvSpPr>
        <p:spPr>
          <a:xfrm>
            <a:off x="844826" y="1863466"/>
            <a:ext cx="7494104" cy="2609143"/>
          </a:xfrm>
          <a:prstGeom prst="rect">
            <a:avLst/>
          </a:prstGeom>
          <a:solidFill>
            <a:srgbClr val="191919">
              <a:alpha val="2013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just" rtl="0">
              <a:spcBef>
                <a:spcPts val="0"/>
              </a:spcBef>
              <a:spcAft>
                <a:spcPts val="0"/>
              </a:spcAft>
            </a:pPr>
            <a:endParaRPr lang="en-GB" sz="1200" b="0" i="0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58" name="Google Shape;658;p41"/>
          <p:cNvPicPr preferRelativeResize="0"/>
          <p:nvPr/>
        </p:nvPicPr>
        <p:blipFill rotWithShape="1">
          <a:blip r:embed="rId3">
            <a:alphaModFix amt="40000"/>
          </a:blip>
          <a:srcRect t="46586"/>
          <a:stretch/>
        </p:blipFill>
        <p:spPr>
          <a:xfrm rot="5400000">
            <a:off x="8105537" y="2445687"/>
            <a:ext cx="1367199" cy="7302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59" name="Google Shape;659;p41"/>
          <p:cNvGrpSpPr/>
          <p:nvPr/>
        </p:nvGrpSpPr>
        <p:grpSpPr>
          <a:xfrm rot="5400000">
            <a:off x="426105" y="445028"/>
            <a:ext cx="328561" cy="328561"/>
            <a:chOff x="2040096" y="423669"/>
            <a:chExt cx="328561" cy="328561"/>
          </a:xfrm>
        </p:grpSpPr>
        <p:sp>
          <p:nvSpPr>
            <p:cNvPr id="660" name="Google Shape;660;p41"/>
            <p:cNvSpPr/>
            <p:nvPr/>
          </p:nvSpPr>
          <p:spPr>
            <a:xfrm rot="-2700000">
              <a:off x="2060130" y="635464"/>
              <a:ext cx="96732" cy="96732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61" name="Google Shape;661;p41"/>
            <p:cNvSpPr/>
            <p:nvPr/>
          </p:nvSpPr>
          <p:spPr>
            <a:xfrm rot="-2700000">
              <a:off x="2156011" y="539584"/>
              <a:ext cx="96732" cy="96732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62" name="Google Shape;662;p41"/>
            <p:cNvSpPr/>
            <p:nvPr/>
          </p:nvSpPr>
          <p:spPr>
            <a:xfrm rot="-2700000">
              <a:off x="2251891" y="443703"/>
              <a:ext cx="96732" cy="96732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663" name="Google Shape;663;p41"/>
          <p:cNvGrpSpPr/>
          <p:nvPr/>
        </p:nvGrpSpPr>
        <p:grpSpPr>
          <a:xfrm>
            <a:off x="4290882" y="4603851"/>
            <a:ext cx="562255" cy="250159"/>
            <a:chOff x="5919913" y="4443375"/>
            <a:chExt cx="1066089" cy="474325"/>
          </a:xfrm>
        </p:grpSpPr>
        <p:sp>
          <p:nvSpPr>
            <p:cNvPr id="664" name="Google Shape;664;p41"/>
            <p:cNvSpPr/>
            <p:nvPr/>
          </p:nvSpPr>
          <p:spPr>
            <a:xfrm>
              <a:off x="5919913" y="4443375"/>
              <a:ext cx="1066089" cy="474317"/>
            </a:xfrm>
            <a:custGeom>
              <a:avLst/>
              <a:gdLst/>
              <a:ahLst/>
              <a:cxnLst/>
              <a:rect l="l" t="t" r="r" b="b"/>
              <a:pathLst>
                <a:path w="50057" h="22271" extrusionOk="0">
                  <a:moveTo>
                    <a:pt x="0" y="22271"/>
                  </a:moveTo>
                  <a:lnTo>
                    <a:pt x="0" y="7497"/>
                  </a:lnTo>
                  <a:lnTo>
                    <a:pt x="7498" y="0"/>
                  </a:lnTo>
                  <a:lnTo>
                    <a:pt x="37487" y="0"/>
                  </a:lnTo>
                  <a:lnTo>
                    <a:pt x="50057" y="12570"/>
                  </a:lnTo>
                  <a:lnTo>
                    <a:pt x="50057" y="22051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665" name="Google Shape;665;p41"/>
            <p:cNvSpPr/>
            <p:nvPr/>
          </p:nvSpPr>
          <p:spPr>
            <a:xfrm>
              <a:off x="6019849" y="4532301"/>
              <a:ext cx="866236" cy="385400"/>
            </a:xfrm>
            <a:custGeom>
              <a:avLst/>
              <a:gdLst/>
              <a:ahLst/>
              <a:cxnLst/>
              <a:rect l="l" t="t" r="r" b="b"/>
              <a:pathLst>
                <a:path w="50057" h="22271" extrusionOk="0">
                  <a:moveTo>
                    <a:pt x="0" y="22271"/>
                  </a:moveTo>
                  <a:lnTo>
                    <a:pt x="0" y="7497"/>
                  </a:lnTo>
                  <a:lnTo>
                    <a:pt x="7498" y="0"/>
                  </a:lnTo>
                  <a:lnTo>
                    <a:pt x="37487" y="0"/>
                  </a:lnTo>
                  <a:lnTo>
                    <a:pt x="50057" y="12570"/>
                  </a:lnTo>
                  <a:lnTo>
                    <a:pt x="50057" y="22051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4" name="Google Shape;557;p39">
            <a:extLst>
              <a:ext uri="{FF2B5EF4-FFF2-40B4-BE49-F238E27FC236}">
                <a16:creationId xmlns:a16="http://schemas.microsoft.com/office/drawing/2014/main" id="{2B4BF876-4E71-39F4-A9ED-B1512A8BAD5E}"/>
              </a:ext>
            </a:extLst>
          </p:cNvPr>
          <p:cNvSpPr txBox="1"/>
          <p:nvPr/>
        </p:nvSpPr>
        <p:spPr>
          <a:xfrm>
            <a:off x="720000" y="1338614"/>
            <a:ext cx="7703998" cy="5248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marR="0" indent="-28575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>
                <a:schemeClr val="tx1">
                  <a:lumMod val="85000"/>
                </a:schemeClr>
              </a:buClr>
              <a:buFont typeface="Wingdings" panose="05000000000000000000" pitchFamily="2" charset="2"/>
              <a:buChar char="v"/>
            </a:pP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Kreiranje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full backup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koristeći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T-SQL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komande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:</a:t>
            </a:r>
            <a:endParaRPr lang="en-GB" sz="1800" kern="100" dirty="0">
              <a:solidFill>
                <a:schemeClr val="tx1">
                  <a:lumMod val="85000"/>
                </a:schemeClr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F216144C-7E4F-74F0-A749-0C074EF033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742" y="1998714"/>
            <a:ext cx="4368529" cy="916456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3294EEA9-4DC8-02E0-18A3-BB147DB8BF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0777" y="3035674"/>
            <a:ext cx="3917315" cy="1234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0098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39"/>
          <p:cNvSpPr txBox="1">
            <a:spLocks noGrp="1"/>
          </p:cNvSpPr>
          <p:nvPr>
            <p:ph type="title"/>
          </p:nvPr>
        </p:nvSpPr>
        <p:spPr>
          <a:xfrm>
            <a:off x="537883" y="440351"/>
            <a:ext cx="7400212" cy="10532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marR="0" lvl="2" algn="ctr">
              <a:lnSpc>
                <a:spcPct val="107000"/>
              </a:lnSpc>
              <a:spcBef>
                <a:spcPts val="1800"/>
              </a:spcBef>
              <a:spcAft>
                <a:spcPts val="400"/>
              </a:spcAft>
            </a:pPr>
            <a:r>
              <a:rPr lang="en-US" b="1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Differential backup</a:t>
            </a:r>
            <a:endParaRPr lang="en-GB" b="1" kern="100" dirty="0">
              <a:solidFill>
                <a:schemeClr val="tx1">
                  <a:lumMod val="85000"/>
                </a:schemeClr>
              </a:solidFill>
              <a:effectLst/>
              <a:latin typeface="Aptos Display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1" name="Google Shape;551;p39"/>
          <p:cNvSpPr/>
          <p:nvPr/>
        </p:nvSpPr>
        <p:spPr>
          <a:xfrm>
            <a:off x="648286" y="1680926"/>
            <a:ext cx="7704001" cy="2779733"/>
          </a:xfrm>
          <a:prstGeom prst="roundRect">
            <a:avLst>
              <a:gd name="adj" fmla="val 16667"/>
            </a:avLst>
          </a:prstGeom>
          <a:solidFill>
            <a:srgbClr val="191919">
              <a:alpha val="2013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7" name="Google Shape;557;p39"/>
          <p:cNvSpPr txBox="1"/>
          <p:nvPr/>
        </p:nvSpPr>
        <p:spPr>
          <a:xfrm>
            <a:off x="946097" y="1897834"/>
            <a:ext cx="7114833" cy="2211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marR="0" indent="-28575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>
                <a:schemeClr val="tx1">
                  <a:lumMod val="85000"/>
                </a:schemeClr>
              </a:buClr>
              <a:buFont typeface="Wingdings" panose="05000000000000000000" pitchFamily="2" charset="2"/>
              <a:buChar char="v"/>
            </a:pP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Diferencijalni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backup se </a:t>
            </a: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zasniva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na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najskorijem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full backup-u.</a:t>
            </a:r>
          </a:p>
          <a:p>
            <a:pPr marL="285750" marR="0" indent="-28575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>
                <a:schemeClr val="tx1">
                  <a:lumMod val="85000"/>
                </a:schemeClr>
              </a:buClr>
              <a:buFont typeface="Wingdings" panose="05000000000000000000" pitchFamily="2" charset="2"/>
              <a:buChar char="v"/>
            </a:pPr>
            <a:endParaRPr lang="en-US" sz="1200" dirty="0">
              <a:solidFill>
                <a:schemeClr val="tx1">
                  <a:lumMod val="85000"/>
                </a:schemeClr>
              </a:solidFill>
              <a:effectLst/>
              <a:latin typeface="Times New Roman" panose="02020603050405020304" pitchFamily="18" charset="0"/>
              <a:ea typeface="Aptos" panose="020B0004020202020204" pitchFamily="34" charset="0"/>
            </a:endParaRPr>
          </a:p>
          <a:p>
            <a:pPr marL="285750" marR="0" indent="-28575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>
                <a:schemeClr val="tx1">
                  <a:lumMod val="85000"/>
                </a:schemeClr>
              </a:buClr>
              <a:buFont typeface="Wingdings" panose="05000000000000000000" pitchFamily="2" charset="2"/>
              <a:buChar char="v"/>
            </a:pP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Diferencijalni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backup </a:t>
            </a: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beleži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samo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podatke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koji </a:t>
            </a: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su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se </a:t>
            </a: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promenili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od </a:t>
            </a: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poslednjeg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full backup-a. </a:t>
            </a:r>
          </a:p>
          <a:p>
            <a:pPr marL="285750" marR="0" indent="-28575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>
                <a:schemeClr val="tx1">
                  <a:lumMod val="85000"/>
                </a:schemeClr>
              </a:buClr>
              <a:buFont typeface="Wingdings" panose="05000000000000000000" pitchFamily="2" charset="2"/>
              <a:buChar char="v"/>
            </a:pPr>
            <a:endParaRPr lang="en-US" sz="1200" dirty="0">
              <a:solidFill>
                <a:schemeClr val="tx1">
                  <a:lumMod val="85000"/>
                </a:schemeClr>
              </a:solidFill>
              <a:effectLst/>
              <a:latin typeface="Times New Roman" panose="02020603050405020304" pitchFamily="18" charset="0"/>
              <a:ea typeface="Aptos" panose="020B0004020202020204" pitchFamily="34" charset="0"/>
            </a:endParaRPr>
          </a:p>
          <a:p>
            <a:pPr marL="285750" marR="0" indent="-28575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>
                <a:schemeClr val="tx1">
                  <a:lumMod val="85000"/>
                </a:schemeClr>
              </a:buClr>
              <a:buFont typeface="Wingdings" panose="05000000000000000000" pitchFamily="2" charset="2"/>
              <a:buChar char="v"/>
            </a:pP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Full backup </a:t>
            </a: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na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osnovu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kojeg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se </a:t>
            </a: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pravi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diferencijalni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backup </a:t>
            </a: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poznat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je </a:t>
            </a: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kao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osnova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diferencijalnog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backup-a. </a:t>
            </a:r>
            <a:endParaRPr lang="en-GB" sz="1800" kern="100" dirty="0">
              <a:solidFill>
                <a:schemeClr val="tx1">
                  <a:lumMod val="85000"/>
                </a:schemeClr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88" name="Google Shape;588;p39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 rot="8099886">
            <a:off x="8169259" y="2557431"/>
            <a:ext cx="523056" cy="52305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9" name="Google Shape;589;p39"/>
          <p:cNvGrpSpPr/>
          <p:nvPr/>
        </p:nvGrpSpPr>
        <p:grpSpPr>
          <a:xfrm rot="-5400000">
            <a:off x="-41162" y="691890"/>
            <a:ext cx="1156175" cy="369300"/>
            <a:chOff x="7777725" y="4404925"/>
            <a:chExt cx="1156175" cy="369300"/>
          </a:xfrm>
        </p:grpSpPr>
        <p:sp>
          <p:nvSpPr>
            <p:cNvPr id="590" name="Google Shape;590;p39"/>
            <p:cNvSpPr/>
            <p:nvPr/>
          </p:nvSpPr>
          <p:spPr>
            <a:xfrm>
              <a:off x="7779250" y="4523850"/>
              <a:ext cx="1150050" cy="250375"/>
            </a:xfrm>
            <a:custGeom>
              <a:avLst/>
              <a:gdLst/>
              <a:ahLst/>
              <a:cxnLst/>
              <a:rect l="l" t="t" r="r" b="b"/>
              <a:pathLst>
                <a:path w="46002" h="10015" extrusionOk="0">
                  <a:moveTo>
                    <a:pt x="46002" y="10015"/>
                  </a:moveTo>
                  <a:lnTo>
                    <a:pt x="26217" y="10015"/>
                  </a:lnTo>
                  <a:lnTo>
                    <a:pt x="16202" y="0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oval" w="med" len="med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591" name="Google Shape;591;p39"/>
            <p:cNvSpPr/>
            <p:nvPr/>
          </p:nvSpPr>
          <p:spPr>
            <a:xfrm>
              <a:off x="7777725" y="4404925"/>
              <a:ext cx="1150050" cy="254975"/>
            </a:xfrm>
            <a:custGeom>
              <a:avLst/>
              <a:gdLst/>
              <a:ahLst/>
              <a:cxnLst/>
              <a:rect l="l" t="t" r="r" b="b"/>
              <a:pathLst>
                <a:path w="46002" h="10199" extrusionOk="0">
                  <a:moveTo>
                    <a:pt x="46002" y="10199"/>
                  </a:moveTo>
                  <a:lnTo>
                    <a:pt x="27626" y="10199"/>
                  </a:lnTo>
                  <a:lnTo>
                    <a:pt x="17427" y="0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diamond" w="med" len="med"/>
            </a:ln>
          </p:spPr>
          <p:txBody>
            <a:bodyPr/>
            <a:lstStyle/>
            <a:p>
              <a:endParaRPr lang="en-GB"/>
            </a:p>
          </p:txBody>
        </p:sp>
        <p:cxnSp>
          <p:nvCxnSpPr>
            <p:cNvPr id="592" name="Google Shape;592;p39"/>
            <p:cNvCxnSpPr/>
            <p:nvPr/>
          </p:nvCxnSpPr>
          <p:spPr>
            <a:xfrm rot="10800000">
              <a:off x="8520500" y="4532413"/>
              <a:ext cx="413400" cy="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2599329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41"/>
          <p:cNvSpPr txBox="1">
            <a:spLocks noGrp="1"/>
          </p:cNvSpPr>
          <p:nvPr>
            <p:ph type="title"/>
          </p:nvPr>
        </p:nvSpPr>
        <p:spPr>
          <a:xfrm>
            <a:off x="438882" y="238106"/>
            <a:ext cx="7704000" cy="7973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marR="0" lvl="2" algn="ctr">
              <a:lnSpc>
                <a:spcPct val="107000"/>
              </a:lnSpc>
              <a:spcBef>
                <a:spcPts val="1800"/>
              </a:spcBef>
              <a:spcAft>
                <a:spcPts val="400"/>
              </a:spcAft>
            </a:pPr>
            <a:r>
              <a:rPr lang="en-US" b="1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Differential backup</a:t>
            </a:r>
            <a:endParaRPr lang="en-GB" b="1" kern="100" dirty="0">
              <a:solidFill>
                <a:schemeClr val="tx1">
                  <a:lumMod val="85000"/>
                </a:schemeClr>
              </a:solidFill>
              <a:effectLst/>
              <a:latin typeface="Aptos Display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45" name="Google Shape;645;p41"/>
          <p:cNvSpPr/>
          <p:nvPr/>
        </p:nvSpPr>
        <p:spPr>
          <a:xfrm>
            <a:off x="1262268" y="1920883"/>
            <a:ext cx="6669156" cy="2497742"/>
          </a:xfrm>
          <a:prstGeom prst="rect">
            <a:avLst/>
          </a:prstGeom>
          <a:solidFill>
            <a:srgbClr val="191919">
              <a:alpha val="2013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just" rtl="0">
              <a:spcBef>
                <a:spcPts val="0"/>
              </a:spcBef>
              <a:spcAft>
                <a:spcPts val="0"/>
              </a:spcAft>
            </a:pPr>
            <a:endParaRPr lang="en-GB" sz="1200" b="0" i="0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58" name="Google Shape;658;p41"/>
          <p:cNvPicPr preferRelativeResize="0"/>
          <p:nvPr/>
        </p:nvPicPr>
        <p:blipFill rotWithShape="1">
          <a:blip r:embed="rId3">
            <a:alphaModFix amt="40000"/>
          </a:blip>
          <a:srcRect t="46586"/>
          <a:stretch/>
        </p:blipFill>
        <p:spPr>
          <a:xfrm rot="5400000">
            <a:off x="8105537" y="2445687"/>
            <a:ext cx="1367199" cy="7302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59" name="Google Shape;659;p41"/>
          <p:cNvGrpSpPr/>
          <p:nvPr/>
        </p:nvGrpSpPr>
        <p:grpSpPr>
          <a:xfrm rot="5400000">
            <a:off x="426105" y="445028"/>
            <a:ext cx="328561" cy="328561"/>
            <a:chOff x="2040096" y="423669"/>
            <a:chExt cx="328561" cy="328561"/>
          </a:xfrm>
        </p:grpSpPr>
        <p:sp>
          <p:nvSpPr>
            <p:cNvPr id="660" name="Google Shape;660;p41"/>
            <p:cNvSpPr/>
            <p:nvPr/>
          </p:nvSpPr>
          <p:spPr>
            <a:xfrm rot="-2700000">
              <a:off x="2060130" y="635464"/>
              <a:ext cx="96732" cy="96732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61" name="Google Shape;661;p41"/>
            <p:cNvSpPr/>
            <p:nvPr/>
          </p:nvSpPr>
          <p:spPr>
            <a:xfrm rot="-2700000">
              <a:off x="2156011" y="539584"/>
              <a:ext cx="96732" cy="96732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62" name="Google Shape;662;p41"/>
            <p:cNvSpPr/>
            <p:nvPr/>
          </p:nvSpPr>
          <p:spPr>
            <a:xfrm rot="-2700000">
              <a:off x="2251891" y="443703"/>
              <a:ext cx="96732" cy="96732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663" name="Google Shape;663;p41"/>
          <p:cNvGrpSpPr/>
          <p:nvPr/>
        </p:nvGrpSpPr>
        <p:grpSpPr>
          <a:xfrm>
            <a:off x="4290882" y="4603851"/>
            <a:ext cx="562255" cy="250159"/>
            <a:chOff x="5919913" y="4443375"/>
            <a:chExt cx="1066089" cy="474325"/>
          </a:xfrm>
        </p:grpSpPr>
        <p:sp>
          <p:nvSpPr>
            <p:cNvPr id="664" name="Google Shape;664;p41"/>
            <p:cNvSpPr/>
            <p:nvPr/>
          </p:nvSpPr>
          <p:spPr>
            <a:xfrm>
              <a:off x="5919913" y="4443375"/>
              <a:ext cx="1066089" cy="474317"/>
            </a:xfrm>
            <a:custGeom>
              <a:avLst/>
              <a:gdLst/>
              <a:ahLst/>
              <a:cxnLst/>
              <a:rect l="l" t="t" r="r" b="b"/>
              <a:pathLst>
                <a:path w="50057" h="22271" extrusionOk="0">
                  <a:moveTo>
                    <a:pt x="0" y="22271"/>
                  </a:moveTo>
                  <a:lnTo>
                    <a:pt x="0" y="7497"/>
                  </a:lnTo>
                  <a:lnTo>
                    <a:pt x="7498" y="0"/>
                  </a:lnTo>
                  <a:lnTo>
                    <a:pt x="37487" y="0"/>
                  </a:lnTo>
                  <a:lnTo>
                    <a:pt x="50057" y="12570"/>
                  </a:lnTo>
                  <a:lnTo>
                    <a:pt x="50057" y="22051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665" name="Google Shape;665;p41"/>
            <p:cNvSpPr/>
            <p:nvPr/>
          </p:nvSpPr>
          <p:spPr>
            <a:xfrm>
              <a:off x="6019849" y="4532301"/>
              <a:ext cx="866236" cy="385400"/>
            </a:xfrm>
            <a:custGeom>
              <a:avLst/>
              <a:gdLst/>
              <a:ahLst/>
              <a:cxnLst/>
              <a:rect l="l" t="t" r="r" b="b"/>
              <a:pathLst>
                <a:path w="50057" h="22271" extrusionOk="0">
                  <a:moveTo>
                    <a:pt x="0" y="22271"/>
                  </a:moveTo>
                  <a:lnTo>
                    <a:pt x="0" y="7497"/>
                  </a:lnTo>
                  <a:lnTo>
                    <a:pt x="7498" y="0"/>
                  </a:lnTo>
                  <a:lnTo>
                    <a:pt x="37487" y="0"/>
                  </a:lnTo>
                  <a:lnTo>
                    <a:pt x="50057" y="12570"/>
                  </a:lnTo>
                  <a:lnTo>
                    <a:pt x="50057" y="22051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3" name="Google Shape;557;p39">
            <a:extLst>
              <a:ext uri="{FF2B5EF4-FFF2-40B4-BE49-F238E27FC236}">
                <a16:creationId xmlns:a16="http://schemas.microsoft.com/office/drawing/2014/main" id="{194153B7-5B61-BE21-8E04-28A49EEDACB6}"/>
              </a:ext>
            </a:extLst>
          </p:cNvPr>
          <p:cNvSpPr txBox="1"/>
          <p:nvPr/>
        </p:nvSpPr>
        <p:spPr>
          <a:xfrm>
            <a:off x="1262269" y="1320738"/>
            <a:ext cx="6669155" cy="2037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 algn="just">
              <a:buClr>
                <a:schemeClr val="tx1">
                  <a:lumMod val="85000"/>
                </a:schemeClr>
              </a:buClr>
              <a:buSzPct val="90000"/>
              <a:buFont typeface="Wingdings" panose="05000000000000000000" pitchFamily="2" charset="2"/>
              <a:buChar char="v"/>
            </a:pP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Sledeći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primer </a:t>
            </a: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prikazuje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kako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diferencijalni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backup </a:t>
            </a: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funkcioniše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. </a:t>
            </a:r>
            <a:endParaRPr lang="en-GB" sz="1900" b="1" dirty="0">
              <a:solidFill>
                <a:schemeClr val="tx1">
                  <a:lumMod val="85000"/>
                </a:schemeClr>
              </a:solidFill>
              <a:latin typeface="Times New Roman" panose="02020603050405020304" pitchFamily="18" charset="0"/>
              <a:ea typeface="Open Sans"/>
              <a:cs typeface="Times New Roman" panose="02020603050405020304" pitchFamily="18" charset="0"/>
              <a:sym typeface="Open Sans"/>
            </a:endParaRPr>
          </a:p>
        </p:txBody>
      </p:sp>
      <p:pic>
        <p:nvPicPr>
          <p:cNvPr id="2" name="Picture 1" descr="Diagram of how the differential bitmap identifies changed extents.">
            <a:extLst>
              <a:ext uri="{FF2B5EF4-FFF2-40B4-BE49-F238E27FC236}">
                <a16:creationId xmlns:a16="http://schemas.microsoft.com/office/drawing/2014/main" id="{357762F0-F846-5A8C-93D9-BE7D4E48D3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9120" y="1968969"/>
            <a:ext cx="3477260" cy="240157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573845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39"/>
          <p:cNvSpPr txBox="1">
            <a:spLocks noGrp="1"/>
          </p:cNvSpPr>
          <p:nvPr>
            <p:ph type="title"/>
          </p:nvPr>
        </p:nvSpPr>
        <p:spPr>
          <a:xfrm>
            <a:off x="352275" y="298453"/>
            <a:ext cx="7951223" cy="10080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1" algn="ctr">
              <a:lnSpc>
                <a:spcPct val="107000"/>
              </a:lnSpc>
              <a:spcBef>
                <a:spcPts val="1800"/>
              </a:spcBef>
              <a:spcAft>
                <a:spcPts val="400"/>
              </a:spcAft>
            </a:pPr>
            <a:r>
              <a:rPr lang="en-US" b="1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Differential backup</a:t>
            </a:r>
            <a:endParaRPr lang="en-GB" b="1" kern="100" dirty="0">
              <a:solidFill>
                <a:schemeClr val="tx1">
                  <a:lumMod val="85000"/>
                </a:schemeClr>
              </a:solidFill>
              <a:effectLst/>
              <a:latin typeface="Aptos Display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7" name="Google Shape;557;p39"/>
          <p:cNvSpPr txBox="1"/>
          <p:nvPr/>
        </p:nvSpPr>
        <p:spPr>
          <a:xfrm>
            <a:off x="701829" y="1192888"/>
            <a:ext cx="7541218" cy="34648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Primer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kreiranja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Differential backup-a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orišćenje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SQL Server Management Studio (SSMS):</a:t>
            </a:r>
            <a:endParaRPr lang="en-US" sz="1800" kern="100" dirty="0">
              <a:solidFill>
                <a:schemeClr val="tx1">
                  <a:lumMod val="85000"/>
                </a:schemeClr>
              </a:solidFill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85000"/>
                </a:schemeClr>
              </a:buClr>
              <a:buFont typeface="+mj-lt"/>
              <a:buAutoNum type="arabicPeriod"/>
            </a:pP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Nakon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povezivanja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na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odgovarajuću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instancu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Microsoft SQL Server Database Engine-a, u Object Explorer-u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kliknuti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na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ime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servera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da bi se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proširilo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stablo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servera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  <a:endParaRPr lang="en-GB" kern="100" dirty="0">
              <a:solidFill>
                <a:schemeClr val="tx1">
                  <a:lumMod val="85000"/>
                </a:schemeClr>
              </a:solidFill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85000"/>
                </a:schemeClr>
              </a:buClr>
              <a:buFont typeface="+mj-lt"/>
              <a:buAutoNum type="arabicPeriod"/>
            </a:pP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Proširiti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Databases I u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zavisnosti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od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baze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podataka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ili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izabrati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korisničku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bazu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podataka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ili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proširiti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System Databases I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izabrati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sistemsku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bazu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podataka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  <a:endParaRPr lang="en-GB" kern="100" dirty="0">
              <a:solidFill>
                <a:schemeClr val="tx1">
                  <a:lumMod val="85000"/>
                </a:schemeClr>
              </a:solidFill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85000"/>
                </a:schemeClr>
              </a:buClr>
              <a:buFont typeface="+mj-lt"/>
              <a:buAutoNum type="arabicPeriod"/>
            </a:pP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Desni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klik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na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bazu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podataka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koju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je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potrebno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backup-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ovati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I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izabrati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Tasks -&gt; Back Up....</a:t>
            </a:r>
            <a:endParaRPr lang="en-GB" kern="100" dirty="0">
              <a:solidFill>
                <a:schemeClr val="tx1">
                  <a:lumMod val="85000"/>
                </a:schemeClr>
              </a:solidFill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85000"/>
                </a:schemeClr>
              </a:buClr>
              <a:buFont typeface="+mj-lt"/>
              <a:buAutoNum type="arabicPeriod"/>
            </a:pP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U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prozoru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Back Up Database,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izabrati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Differential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kao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Backup type.</a:t>
            </a:r>
            <a:endParaRPr lang="en-GB" kern="100" dirty="0">
              <a:solidFill>
                <a:schemeClr val="tx1">
                  <a:lumMod val="85000"/>
                </a:schemeClr>
              </a:solidFill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85000"/>
                </a:schemeClr>
              </a:buClr>
              <a:buFont typeface="+mj-lt"/>
              <a:buAutoNum type="arabicPeriod"/>
            </a:pP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U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sekciji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Destination,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kliknuti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na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Add... za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dodavanje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lokacije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gde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će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backup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biti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sačuvan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.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Uneti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putanju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I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naziv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fajla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(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npr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. C:\Backups\MyDatabase_Diff.bak).</a:t>
            </a:r>
            <a:endParaRPr lang="en-GB" kern="100" dirty="0">
              <a:solidFill>
                <a:schemeClr val="tx1">
                  <a:lumMod val="85000"/>
                </a:schemeClr>
              </a:solidFill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R="0" lvl="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85000"/>
                </a:schemeClr>
              </a:buClr>
            </a:pPr>
            <a:r>
              <a:rPr lang="en-GB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     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Može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da se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napravi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diferencijalni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backup za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bilo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koji model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oporavka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(full, bulk-logged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ili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     simple).</a:t>
            </a:r>
            <a:endParaRPr lang="en-GB" kern="100" dirty="0">
              <a:solidFill>
                <a:schemeClr val="tx1">
                  <a:lumMod val="85000"/>
                </a:schemeClr>
              </a:solidFill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R="0" lvl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6.    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Kliknuti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na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OK da bi se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započeo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process backup-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ovanja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  <a:endParaRPr lang="en-GB" kern="100" dirty="0">
              <a:solidFill>
                <a:schemeClr val="tx1">
                  <a:lumMod val="85000"/>
                </a:schemeClr>
              </a:solidFill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285750" marR="0" indent="-28575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Ø"/>
            </a:pPr>
            <a:endParaRPr lang="en-GB" sz="1800" kern="100" dirty="0">
              <a:solidFill>
                <a:schemeClr val="tx1">
                  <a:lumMod val="85000"/>
                </a:schemeClr>
              </a:solidFill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88" name="Google Shape;588;p39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 rot="8099886">
            <a:off x="8169259" y="2557431"/>
            <a:ext cx="523056" cy="52305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9" name="Google Shape;589;p39"/>
          <p:cNvGrpSpPr/>
          <p:nvPr/>
        </p:nvGrpSpPr>
        <p:grpSpPr>
          <a:xfrm rot="-5400000">
            <a:off x="-41162" y="691890"/>
            <a:ext cx="1156175" cy="369300"/>
            <a:chOff x="7777725" y="4404925"/>
            <a:chExt cx="1156175" cy="369300"/>
          </a:xfrm>
        </p:grpSpPr>
        <p:sp>
          <p:nvSpPr>
            <p:cNvPr id="590" name="Google Shape;590;p39"/>
            <p:cNvSpPr/>
            <p:nvPr/>
          </p:nvSpPr>
          <p:spPr>
            <a:xfrm>
              <a:off x="7779250" y="4523850"/>
              <a:ext cx="1150050" cy="250375"/>
            </a:xfrm>
            <a:custGeom>
              <a:avLst/>
              <a:gdLst/>
              <a:ahLst/>
              <a:cxnLst/>
              <a:rect l="l" t="t" r="r" b="b"/>
              <a:pathLst>
                <a:path w="46002" h="10015" extrusionOk="0">
                  <a:moveTo>
                    <a:pt x="46002" y="10015"/>
                  </a:moveTo>
                  <a:lnTo>
                    <a:pt x="26217" y="10015"/>
                  </a:lnTo>
                  <a:lnTo>
                    <a:pt x="16202" y="0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oval" w="med" len="med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591" name="Google Shape;591;p39"/>
            <p:cNvSpPr/>
            <p:nvPr/>
          </p:nvSpPr>
          <p:spPr>
            <a:xfrm>
              <a:off x="7777725" y="4404925"/>
              <a:ext cx="1150050" cy="254975"/>
            </a:xfrm>
            <a:custGeom>
              <a:avLst/>
              <a:gdLst/>
              <a:ahLst/>
              <a:cxnLst/>
              <a:rect l="l" t="t" r="r" b="b"/>
              <a:pathLst>
                <a:path w="46002" h="10199" extrusionOk="0">
                  <a:moveTo>
                    <a:pt x="46002" y="10199"/>
                  </a:moveTo>
                  <a:lnTo>
                    <a:pt x="27626" y="10199"/>
                  </a:lnTo>
                  <a:lnTo>
                    <a:pt x="17427" y="0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diamond" w="med" len="med"/>
            </a:ln>
          </p:spPr>
          <p:txBody>
            <a:bodyPr/>
            <a:lstStyle/>
            <a:p>
              <a:endParaRPr lang="en-GB"/>
            </a:p>
          </p:txBody>
        </p:sp>
        <p:cxnSp>
          <p:nvCxnSpPr>
            <p:cNvPr id="592" name="Google Shape;592;p39"/>
            <p:cNvCxnSpPr/>
            <p:nvPr/>
          </p:nvCxnSpPr>
          <p:spPr>
            <a:xfrm rot="10800000">
              <a:off x="8520500" y="4532413"/>
              <a:ext cx="413400" cy="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33878969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39"/>
          <p:cNvSpPr txBox="1">
            <a:spLocks noGrp="1"/>
          </p:cNvSpPr>
          <p:nvPr>
            <p:ph type="title"/>
          </p:nvPr>
        </p:nvSpPr>
        <p:spPr>
          <a:xfrm>
            <a:off x="372153" y="380737"/>
            <a:ext cx="7951223" cy="10080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1" algn="ctr">
              <a:lnSpc>
                <a:spcPct val="107000"/>
              </a:lnSpc>
              <a:spcBef>
                <a:spcPts val="1800"/>
              </a:spcBef>
              <a:spcAft>
                <a:spcPts val="400"/>
              </a:spcAft>
            </a:pPr>
            <a:r>
              <a:rPr lang="en-US" b="1" i="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Differential backup</a:t>
            </a:r>
            <a:endParaRPr lang="en-GB" b="1" kern="100" dirty="0">
              <a:solidFill>
                <a:schemeClr val="tx1">
                  <a:lumMod val="85000"/>
                </a:schemeClr>
              </a:solidFill>
              <a:effectLst/>
              <a:latin typeface="Aptos Display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7" name="Google Shape;557;p39"/>
          <p:cNvSpPr txBox="1"/>
          <p:nvPr/>
        </p:nvSpPr>
        <p:spPr>
          <a:xfrm>
            <a:off x="479763" y="903291"/>
            <a:ext cx="7412643" cy="34648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marR="0" indent="-28575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Ø"/>
            </a:pPr>
            <a:endParaRPr lang="en-US" sz="1800" kern="100" dirty="0"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88" name="Google Shape;588;p39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 rot="8099886">
            <a:off x="8169259" y="2557431"/>
            <a:ext cx="523056" cy="52305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9" name="Google Shape;589;p39"/>
          <p:cNvGrpSpPr/>
          <p:nvPr/>
        </p:nvGrpSpPr>
        <p:grpSpPr>
          <a:xfrm rot="-5400000">
            <a:off x="-41162" y="691890"/>
            <a:ext cx="1156175" cy="369300"/>
            <a:chOff x="7777725" y="4404925"/>
            <a:chExt cx="1156175" cy="369300"/>
          </a:xfrm>
        </p:grpSpPr>
        <p:sp>
          <p:nvSpPr>
            <p:cNvPr id="590" name="Google Shape;590;p39"/>
            <p:cNvSpPr/>
            <p:nvPr/>
          </p:nvSpPr>
          <p:spPr>
            <a:xfrm>
              <a:off x="7779250" y="4523850"/>
              <a:ext cx="1150050" cy="250375"/>
            </a:xfrm>
            <a:custGeom>
              <a:avLst/>
              <a:gdLst/>
              <a:ahLst/>
              <a:cxnLst/>
              <a:rect l="l" t="t" r="r" b="b"/>
              <a:pathLst>
                <a:path w="46002" h="10015" extrusionOk="0">
                  <a:moveTo>
                    <a:pt x="46002" y="10015"/>
                  </a:moveTo>
                  <a:lnTo>
                    <a:pt x="26217" y="10015"/>
                  </a:lnTo>
                  <a:lnTo>
                    <a:pt x="16202" y="0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oval" w="med" len="med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591" name="Google Shape;591;p39"/>
            <p:cNvSpPr/>
            <p:nvPr/>
          </p:nvSpPr>
          <p:spPr>
            <a:xfrm>
              <a:off x="7777725" y="4404925"/>
              <a:ext cx="1150050" cy="254975"/>
            </a:xfrm>
            <a:custGeom>
              <a:avLst/>
              <a:gdLst/>
              <a:ahLst/>
              <a:cxnLst/>
              <a:rect l="l" t="t" r="r" b="b"/>
              <a:pathLst>
                <a:path w="46002" h="10199" extrusionOk="0">
                  <a:moveTo>
                    <a:pt x="46002" y="10199"/>
                  </a:moveTo>
                  <a:lnTo>
                    <a:pt x="27626" y="10199"/>
                  </a:lnTo>
                  <a:lnTo>
                    <a:pt x="17427" y="0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diamond" w="med" len="med"/>
            </a:ln>
          </p:spPr>
          <p:txBody>
            <a:bodyPr/>
            <a:lstStyle/>
            <a:p>
              <a:endParaRPr lang="en-GB"/>
            </a:p>
          </p:txBody>
        </p:sp>
        <p:cxnSp>
          <p:nvCxnSpPr>
            <p:cNvPr id="592" name="Google Shape;592;p39"/>
            <p:cNvCxnSpPr/>
            <p:nvPr/>
          </p:nvCxnSpPr>
          <p:spPr>
            <a:xfrm rot="10800000">
              <a:off x="8520500" y="4532413"/>
              <a:ext cx="413400" cy="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857E1D30-1CFA-6424-0BF8-50A2FAFDF49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763" y="1709428"/>
            <a:ext cx="3712845" cy="2709545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8024E7D9-D80C-C944-926D-E3422C1221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9919" y="2258997"/>
            <a:ext cx="4530725" cy="1423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8271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41"/>
          <p:cNvSpPr txBox="1">
            <a:spLocks noGrp="1"/>
          </p:cNvSpPr>
          <p:nvPr>
            <p:ph type="title"/>
          </p:nvPr>
        </p:nvSpPr>
        <p:spPr>
          <a:xfrm>
            <a:off x="51339" y="279026"/>
            <a:ext cx="8100030" cy="7973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marR="0" lvl="2" algn="ctr">
              <a:lnSpc>
                <a:spcPct val="107000"/>
              </a:lnSpc>
              <a:spcBef>
                <a:spcPts val="1800"/>
              </a:spcBef>
              <a:spcAft>
                <a:spcPts val="400"/>
              </a:spcAft>
            </a:pPr>
            <a:r>
              <a:rPr lang="en-US" b="1" i="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Differential backup</a:t>
            </a:r>
            <a:endParaRPr lang="en-GB" b="1" kern="100" dirty="0">
              <a:solidFill>
                <a:schemeClr val="tx1">
                  <a:lumMod val="85000"/>
                </a:schemeClr>
              </a:solidFill>
              <a:effectLst/>
              <a:latin typeface="Aptos Display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58" name="Google Shape;658;p41"/>
          <p:cNvPicPr preferRelativeResize="0"/>
          <p:nvPr/>
        </p:nvPicPr>
        <p:blipFill rotWithShape="1">
          <a:blip r:embed="rId3">
            <a:alphaModFix amt="40000"/>
          </a:blip>
          <a:srcRect t="46586"/>
          <a:stretch/>
        </p:blipFill>
        <p:spPr>
          <a:xfrm rot="5400000">
            <a:off x="8105537" y="2445687"/>
            <a:ext cx="1367199" cy="7302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59" name="Google Shape;659;p41"/>
          <p:cNvGrpSpPr/>
          <p:nvPr/>
        </p:nvGrpSpPr>
        <p:grpSpPr>
          <a:xfrm rot="5400000">
            <a:off x="426105" y="445028"/>
            <a:ext cx="328561" cy="328561"/>
            <a:chOff x="2040096" y="423669"/>
            <a:chExt cx="328561" cy="328561"/>
          </a:xfrm>
        </p:grpSpPr>
        <p:sp>
          <p:nvSpPr>
            <p:cNvPr id="660" name="Google Shape;660;p41"/>
            <p:cNvSpPr/>
            <p:nvPr/>
          </p:nvSpPr>
          <p:spPr>
            <a:xfrm rot="-2700000">
              <a:off x="2060130" y="635464"/>
              <a:ext cx="96732" cy="96732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61" name="Google Shape;661;p41"/>
            <p:cNvSpPr/>
            <p:nvPr/>
          </p:nvSpPr>
          <p:spPr>
            <a:xfrm rot="-2700000">
              <a:off x="2156011" y="539584"/>
              <a:ext cx="96732" cy="96732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62" name="Google Shape;662;p41"/>
            <p:cNvSpPr/>
            <p:nvPr/>
          </p:nvSpPr>
          <p:spPr>
            <a:xfrm rot="-2700000">
              <a:off x="2251891" y="443703"/>
              <a:ext cx="96732" cy="96732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663" name="Google Shape;663;p41"/>
          <p:cNvGrpSpPr/>
          <p:nvPr/>
        </p:nvGrpSpPr>
        <p:grpSpPr>
          <a:xfrm>
            <a:off x="4290882" y="4603851"/>
            <a:ext cx="562255" cy="250159"/>
            <a:chOff x="5919913" y="4443375"/>
            <a:chExt cx="1066089" cy="474325"/>
          </a:xfrm>
        </p:grpSpPr>
        <p:sp>
          <p:nvSpPr>
            <p:cNvPr id="664" name="Google Shape;664;p41"/>
            <p:cNvSpPr/>
            <p:nvPr/>
          </p:nvSpPr>
          <p:spPr>
            <a:xfrm>
              <a:off x="5919913" y="4443375"/>
              <a:ext cx="1066089" cy="474317"/>
            </a:xfrm>
            <a:custGeom>
              <a:avLst/>
              <a:gdLst/>
              <a:ahLst/>
              <a:cxnLst/>
              <a:rect l="l" t="t" r="r" b="b"/>
              <a:pathLst>
                <a:path w="50057" h="22271" extrusionOk="0">
                  <a:moveTo>
                    <a:pt x="0" y="22271"/>
                  </a:moveTo>
                  <a:lnTo>
                    <a:pt x="0" y="7497"/>
                  </a:lnTo>
                  <a:lnTo>
                    <a:pt x="7498" y="0"/>
                  </a:lnTo>
                  <a:lnTo>
                    <a:pt x="37487" y="0"/>
                  </a:lnTo>
                  <a:lnTo>
                    <a:pt x="50057" y="12570"/>
                  </a:lnTo>
                  <a:lnTo>
                    <a:pt x="50057" y="22051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665" name="Google Shape;665;p41"/>
            <p:cNvSpPr/>
            <p:nvPr/>
          </p:nvSpPr>
          <p:spPr>
            <a:xfrm>
              <a:off x="6019849" y="4532301"/>
              <a:ext cx="866236" cy="385400"/>
            </a:xfrm>
            <a:custGeom>
              <a:avLst/>
              <a:gdLst/>
              <a:ahLst/>
              <a:cxnLst/>
              <a:rect l="l" t="t" r="r" b="b"/>
              <a:pathLst>
                <a:path w="50057" h="22271" extrusionOk="0">
                  <a:moveTo>
                    <a:pt x="0" y="22271"/>
                  </a:moveTo>
                  <a:lnTo>
                    <a:pt x="0" y="7497"/>
                  </a:lnTo>
                  <a:lnTo>
                    <a:pt x="7498" y="0"/>
                  </a:lnTo>
                  <a:lnTo>
                    <a:pt x="37487" y="0"/>
                  </a:lnTo>
                  <a:lnTo>
                    <a:pt x="50057" y="12570"/>
                  </a:lnTo>
                  <a:lnTo>
                    <a:pt x="50057" y="22051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4" name="Google Shape;557;p39">
            <a:extLst>
              <a:ext uri="{FF2B5EF4-FFF2-40B4-BE49-F238E27FC236}">
                <a16:creationId xmlns:a16="http://schemas.microsoft.com/office/drawing/2014/main" id="{2B4BF876-4E71-39F4-A9ED-B1512A8BAD5E}"/>
              </a:ext>
            </a:extLst>
          </p:cNvPr>
          <p:cNvSpPr txBox="1"/>
          <p:nvPr/>
        </p:nvSpPr>
        <p:spPr>
          <a:xfrm>
            <a:off x="562905" y="1187580"/>
            <a:ext cx="7703998" cy="3451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Kreiranje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diferencial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backup-a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koristeći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T-SQL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komande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:</a:t>
            </a:r>
          </a:p>
          <a:p>
            <a:pPr marL="0" marR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800" kern="100" dirty="0">
              <a:solidFill>
                <a:schemeClr val="tx1">
                  <a:lumMod val="85000"/>
                </a:schemeClr>
              </a:solidFill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GB" sz="1800" kern="100" dirty="0">
              <a:solidFill>
                <a:schemeClr val="tx1">
                  <a:lumMod val="85000"/>
                </a:schemeClr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" name="Rectangle 10">
            <a:extLst>
              <a:ext uri="{FF2B5EF4-FFF2-40B4-BE49-F238E27FC236}">
                <a16:creationId xmlns:a16="http://schemas.microsoft.com/office/drawing/2014/main" id="{DBE53E5A-99FD-5D36-8C4D-837E37D78F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1985" y="1684451"/>
            <a:ext cx="3858749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Full backup (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potrebno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pre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kreiranja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differential backup-a):</a:t>
            </a:r>
            <a:endParaRPr kumimoji="0" lang="en-GB" altLang="en-US" sz="600" b="0" i="0" u="none" strike="noStrike" cap="none" normalizeH="0" baseline="0" dirty="0">
              <a:ln>
                <a:noFill/>
              </a:ln>
              <a:solidFill>
                <a:schemeClr val="tx1">
                  <a:lumMod val="85000"/>
                </a:schemeClr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altLang="en-US" sz="1800" b="0" i="0" u="none" strike="noStrike" cap="none" normalizeH="0" baseline="0" dirty="0">
              <a:ln>
                <a:noFill/>
              </a:ln>
              <a:solidFill>
                <a:schemeClr val="tx1">
                  <a:lumMod val="85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057" name="Picture 16">
            <a:extLst>
              <a:ext uri="{FF2B5EF4-FFF2-40B4-BE49-F238E27FC236}">
                <a16:creationId xmlns:a16="http://schemas.microsoft.com/office/drawing/2014/main" id="{11FC7F8F-94D1-4084-B13E-A5EC541B64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911" y="2003304"/>
            <a:ext cx="4070350" cy="854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1">
            <a:extLst>
              <a:ext uri="{FF2B5EF4-FFF2-40B4-BE49-F238E27FC236}">
                <a16:creationId xmlns:a16="http://schemas.microsoft.com/office/drawing/2014/main" id="{13C4EC4B-2134-3F65-5BE2-B85A28FE89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572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12" name="Rectangle 13">
            <a:extLst>
              <a:ext uri="{FF2B5EF4-FFF2-40B4-BE49-F238E27FC236}">
                <a16:creationId xmlns:a16="http://schemas.microsoft.com/office/drawing/2014/main" id="{169E0CF7-8729-412E-4BEE-CD800751EB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1985" y="2977713"/>
            <a:ext cx="1552028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Differential Backup:</a:t>
            </a:r>
            <a:endParaRPr kumimoji="0" lang="en-GB" altLang="en-US" sz="600" b="0" i="0" u="none" strike="noStrike" cap="none" normalizeH="0" baseline="0" dirty="0">
              <a:ln>
                <a:noFill/>
              </a:ln>
              <a:solidFill>
                <a:schemeClr val="tx1">
                  <a:lumMod val="85000"/>
                </a:schemeClr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altLang="en-US" sz="1800" b="0" i="0" u="none" strike="noStrike" cap="none" normalizeH="0" baseline="0" dirty="0">
              <a:ln>
                <a:noFill/>
              </a:ln>
              <a:solidFill>
                <a:schemeClr val="tx1">
                  <a:lumMod val="85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060" name="Picture 17" descr="A screenshot of a computer&#10;&#10;Description automatically generated">
            <a:extLst>
              <a:ext uri="{FF2B5EF4-FFF2-40B4-BE49-F238E27FC236}">
                <a16:creationId xmlns:a16="http://schemas.microsoft.com/office/drawing/2014/main" id="{0E0515A2-676A-701E-1C86-1157639F57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680" y="3302347"/>
            <a:ext cx="4389438" cy="860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4">
            <a:extLst>
              <a:ext uri="{FF2B5EF4-FFF2-40B4-BE49-F238E27FC236}">
                <a16:creationId xmlns:a16="http://schemas.microsoft.com/office/drawing/2014/main" id="{A1F88DB9-0BE8-9E17-8260-E849B96628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1985" y="3483312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pic>
        <p:nvPicPr>
          <p:cNvPr id="14" name="Picture 13" descr="A screenshot of a computer&#10;&#10;Description automatically generated">
            <a:extLst>
              <a:ext uri="{FF2B5EF4-FFF2-40B4-BE49-F238E27FC236}">
                <a16:creationId xmlns:a16="http://schemas.microsoft.com/office/drawing/2014/main" id="{E98B907B-932B-8E58-1DFB-7F580647189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7267" y="1912618"/>
            <a:ext cx="3472540" cy="1199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6660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39"/>
          <p:cNvSpPr txBox="1">
            <a:spLocks noGrp="1"/>
          </p:cNvSpPr>
          <p:nvPr>
            <p:ph type="title"/>
          </p:nvPr>
        </p:nvSpPr>
        <p:spPr>
          <a:xfrm>
            <a:off x="82345" y="466117"/>
            <a:ext cx="8835884" cy="10532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74320" marR="0" indent="-274320">
              <a:lnSpc>
                <a:spcPct val="107000"/>
              </a:lnSpc>
              <a:spcBef>
                <a:spcPts val="1800"/>
              </a:spcBef>
              <a:spcAft>
                <a:spcPts val="400"/>
              </a:spcAft>
            </a:pPr>
            <a:r>
              <a:rPr lang="en-US" b="1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Transaction log backup</a:t>
            </a:r>
            <a:endParaRPr lang="en-GB" b="1" kern="100" dirty="0">
              <a:solidFill>
                <a:schemeClr val="tx1">
                  <a:lumMod val="85000"/>
                </a:schemeClr>
              </a:solidFill>
              <a:effectLst/>
              <a:latin typeface="Aptos Display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1" name="Google Shape;551;p39"/>
          <p:cNvSpPr/>
          <p:nvPr/>
        </p:nvSpPr>
        <p:spPr>
          <a:xfrm>
            <a:off x="648286" y="1680926"/>
            <a:ext cx="7704001" cy="2779733"/>
          </a:xfrm>
          <a:prstGeom prst="roundRect">
            <a:avLst>
              <a:gd name="adj" fmla="val 16667"/>
            </a:avLst>
          </a:prstGeom>
          <a:solidFill>
            <a:srgbClr val="191919">
              <a:alpha val="2013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7" name="Google Shape;557;p39"/>
          <p:cNvSpPr txBox="1"/>
          <p:nvPr/>
        </p:nvSpPr>
        <p:spPr>
          <a:xfrm>
            <a:off x="946097" y="1965070"/>
            <a:ext cx="7114833" cy="2211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marR="0" indent="-28575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>
                <a:schemeClr val="tx1">
                  <a:lumMod val="85000"/>
                </a:schemeClr>
              </a:buClr>
              <a:buFont typeface="Wingdings" panose="05000000000000000000" pitchFamily="2" charset="2"/>
              <a:buChar char="v"/>
            </a:pP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Transakcioni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log je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datoteka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koja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beleži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sve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transakcije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koje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su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izvršene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u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bazi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podataka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. Ove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transakcije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uključuju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sve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promene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podataka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koje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su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izvršene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nad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bazom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podataka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uključujući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INSERT, UPDATE, DELETE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i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DDL (Data Definition Language)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operacije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</a:p>
          <a:p>
            <a:pPr marL="285750" marR="0" indent="-28575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>
                <a:schemeClr val="tx1">
                  <a:lumMod val="85000"/>
                </a:schemeClr>
              </a:buClr>
              <a:buFont typeface="Wingdings" panose="05000000000000000000" pitchFamily="2" charset="2"/>
              <a:buChar char="v"/>
            </a:pPr>
            <a:endParaRPr lang="en-US" sz="1200" kern="100" dirty="0">
              <a:solidFill>
                <a:schemeClr val="tx1">
                  <a:lumMod val="85000"/>
                </a:schemeClr>
              </a:solidFill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285750" marR="0" indent="-28575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>
                <a:schemeClr val="tx1">
                  <a:lumMod val="85000"/>
                </a:schemeClr>
              </a:buClr>
              <a:buFont typeface="Wingdings" panose="05000000000000000000" pitchFamily="2" charset="2"/>
              <a:buChar char="v"/>
            </a:pP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Neophodno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je da se </a:t>
            </a: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kreira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barem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jedan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full backup pre </a:t>
            </a: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nego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što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se </a:t>
            </a: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može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kreirati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bilo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kakav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log backup. </a:t>
            </a:r>
            <a:endParaRPr lang="en-GB" sz="1800" kern="100" dirty="0">
              <a:solidFill>
                <a:schemeClr val="tx1">
                  <a:lumMod val="85000"/>
                </a:schemeClr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88" name="Google Shape;588;p39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 rot="8099886">
            <a:off x="8169259" y="2557431"/>
            <a:ext cx="523056" cy="52305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9" name="Google Shape;589;p39"/>
          <p:cNvGrpSpPr/>
          <p:nvPr/>
        </p:nvGrpSpPr>
        <p:grpSpPr>
          <a:xfrm rot="-5400000">
            <a:off x="-41162" y="691890"/>
            <a:ext cx="1156175" cy="369300"/>
            <a:chOff x="7777725" y="4404925"/>
            <a:chExt cx="1156175" cy="369300"/>
          </a:xfrm>
        </p:grpSpPr>
        <p:sp>
          <p:nvSpPr>
            <p:cNvPr id="590" name="Google Shape;590;p39"/>
            <p:cNvSpPr/>
            <p:nvPr/>
          </p:nvSpPr>
          <p:spPr>
            <a:xfrm>
              <a:off x="7779250" y="4523850"/>
              <a:ext cx="1150050" cy="250375"/>
            </a:xfrm>
            <a:custGeom>
              <a:avLst/>
              <a:gdLst/>
              <a:ahLst/>
              <a:cxnLst/>
              <a:rect l="l" t="t" r="r" b="b"/>
              <a:pathLst>
                <a:path w="46002" h="10015" extrusionOk="0">
                  <a:moveTo>
                    <a:pt x="46002" y="10015"/>
                  </a:moveTo>
                  <a:lnTo>
                    <a:pt x="26217" y="10015"/>
                  </a:lnTo>
                  <a:lnTo>
                    <a:pt x="16202" y="0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oval" w="med" len="med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591" name="Google Shape;591;p39"/>
            <p:cNvSpPr/>
            <p:nvPr/>
          </p:nvSpPr>
          <p:spPr>
            <a:xfrm>
              <a:off x="7777725" y="4404925"/>
              <a:ext cx="1150050" cy="254975"/>
            </a:xfrm>
            <a:custGeom>
              <a:avLst/>
              <a:gdLst/>
              <a:ahLst/>
              <a:cxnLst/>
              <a:rect l="l" t="t" r="r" b="b"/>
              <a:pathLst>
                <a:path w="46002" h="10199" extrusionOk="0">
                  <a:moveTo>
                    <a:pt x="46002" y="10199"/>
                  </a:moveTo>
                  <a:lnTo>
                    <a:pt x="27626" y="10199"/>
                  </a:lnTo>
                  <a:lnTo>
                    <a:pt x="17427" y="0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diamond" w="med" len="med"/>
            </a:ln>
          </p:spPr>
          <p:txBody>
            <a:bodyPr/>
            <a:lstStyle/>
            <a:p>
              <a:endParaRPr lang="en-GB"/>
            </a:p>
          </p:txBody>
        </p:sp>
        <p:cxnSp>
          <p:nvCxnSpPr>
            <p:cNvPr id="592" name="Google Shape;592;p39"/>
            <p:cNvCxnSpPr/>
            <p:nvPr/>
          </p:nvCxnSpPr>
          <p:spPr>
            <a:xfrm rot="10800000">
              <a:off x="8520500" y="4532413"/>
              <a:ext cx="413400" cy="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1756799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41"/>
          <p:cNvSpPr txBox="1">
            <a:spLocks noGrp="1"/>
          </p:cNvSpPr>
          <p:nvPr>
            <p:ph type="title"/>
          </p:nvPr>
        </p:nvSpPr>
        <p:spPr>
          <a:xfrm>
            <a:off x="658785" y="142226"/>
            <a:ext cx="7704000" cy="7973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74320" marR="0" indent="-274320">
              <a:lnSpc>
                <a:spcPct val="107000"/>
              </a:lnSpc>
              <a:spcBef>
                <a:spcPts val="1800"/>
              </a:spcBef>
              <a:spcAft>
                <a:spcPts val="400"/>
              </a:spcAft>
            </a:pPr>
            <a:r>
              <a:rPr lang="en-US" b="1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Transaction log backup</a:t>
            </a:r>
            <a:endParaRPr lang="en-GB" b="1" kern="100" dirty="0">
              <a:solidFill>
                <a:schemeClr val="tx1">
                  <a:lumMod val="85000"/>
                </a:schemeClr>
              </a:solidFill>
              <a:effectLst/>
              <a:latin typeface="Aptos Display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45" name="Google Shape;645;p41"/>
          <p:cNvSpPr/>
          <p:nvPr/>
        </p:nvSpPr>
        <p:spPr>
          <a:xfrm>
            <a:off x="1262268" y="1920883"/>
            <a:ext cx="6669156" cy="2497742"/>
          </a:xfrm>
          <a:prstGeom prst="rect">
            <a:avLst/>
          </a:prstGeom>
          <a:solidFill>
            <a:srgbClr val="191919">
              <a:alpha val="2013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just" rtl="0">
              <a:spcBef>
                <a:spcPts val="0"/>
              </a:spcBef>
              <a:spcAft>
                <a:spcPts val="0"/>
              </a:spcAft>
            </a:pPr>
            <a:endParaRPr lang="en-GB" sz="1200" b="0" i="0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58" name="Google Shape;658;p41"/>
          <p:cNvPicPr preferRelativeResize="0"/>
          <p:nvPr/>
        </p:nvPicPr>
        <p:blipFill rotWithShape="1">
          <a:blip r:embed="rId3">
            <a:alphaModFix amt="40000"/>
          </a:blip>
          <a:srcRect t="46586"/>
          <a:stretch/>
        </p:blipFill>
        <p:spPr>
          <a:xfrm rot="5400000">
            <a:off x="8105537" y="2445687"/>
            <a:ext cx="1367199" cy="7302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59" name="Google Shape;659;p41"/>
          <p:cNvGrpSpPr/>
          <p:nvPr/>
        </p:nvGrpSpPr>
        <p:grpSpPr>
          <a:xfrm rot="5400000">
            <a:off x="426105" y="445028"/>
            <a:ext cx="328561" cy="328561"/>
            <a:chOff x="2040096" y="423669"/>
            <a:chExt cx="328561" cy="328561"/>
          </a:xfrm>
        </p:grpSpPr>
        <p:sp>
          <p:nvSpPr>
            <p:cNvPr id="660" name="Google Shape;660;p41"/>
            <p:cNvSpPr/>
            <p:nvPr/>
          </p:nvSpPr>
          <p:spPr>
            <a:xfrm rot="-2700000">
              <a:off x="2060130" y="635464"/>
              <a:ext cx="96732" cy="96732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61" name="Google Shape;661;p41"/>
            <p:cNvSpPr/>
            <p:nvPr/>
          </p:nvSpPr>
          <p:spPr>
            <a:xfrm rot="-2700000">
              <a:off x="2156011" y="539584"/>
              <a:ext cx="96732" cy="96732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62" name="Google Shape;662;p41"/>
            <p:cNvSpPr/>
            <p:nvPr/>
          </p:nvSpPr>
          <p:spPr>
            <a:xfrm rot="-2700000">
              <a:off x="2251891" y="443703"/>
              <a:ext cx="96732" cy="96732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663" name="Google Shape;663;p41"/>
          <p:cNvGrpSpPr/>
          <p:nvPr/>
        </p:nvGrpSpPr>
        <p:grpSpPr>
          <a:xfrm>
            <a:off x="4290882" y="4603851"/>
            <a:ext cx="562255" cy="250159"/>
            <a:chOff x="5919913" y="4443375"/>
            <a:chExt cx="1066089" cy="474325"/>
          </a:xfrm>
        </p:grpSpPr>
        <p:sp>
          <p:nvSpPr>
            <p:cNvPr id="664" name="Google Shape;664;p41"/>
            <p:cNvSpPr/>
            <p:nvPr/>
          </p:nvSpPr>
          <p:spPr>
            <a:xfrm>
              <a:off x="5919913" y="4443375"/>
              <a:ext cx="1066089" cy="474317"/>
            </a:xfrm>
            <a:custGeom>
              <a:avLst/>
              <a:gdLst/>
              <a:ahLst/>
              <a:cxnLst/>
              <a:rect l="l" t="t" r="r" b="b"/>
              <a:pathLst>
                <a:path w="50057" h="22271" extrusionOk="0">
                  <a:moveTo>
                    <a:pt x="0" y="22271"/>
                  </a:moveTo>
                  <a:lnTo>
                    <a:pt x="0" y="7497"/>
                  </a:lnTo>
                  <a:lnTo>
                    <a:pt x="7498" y="0"/>
                  </a:lnTo>
                  <a:lnTo>
                    <a:pt x="37487" y="0"/>
                  </a:lnTo>
                  <a:lnTo>
                    <a:pt x="50057" y="12570"/>
                  </a:lnTo>
                  <a:lnTo>
                    <a:pt x="50057" y="22051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665" name="Google Shape;665;p41"/>
            <p:cNvSpPr/>
            <p:nvPr/>
          </p:nvSpPr>
          <p:spPr>
            <a:xfrm>
              <a:off x="6019849" y="4532301"/>
              <a:ext cx="866236" cy="385400"/>
            </a:xfrm>
            <a:custGeom>
              <a:avLst/>
              <a:gdLst/>
              <a:ahLst/>
              <a:cxnLst/>
              <a:rect l="l" t="t" r="r" b="b"/>
              <a:pathLst>
                <a:path w="50057" h="22271" extrusionOk="0">
                  <a:moveTo>
                    <a:pt x="0" y="22271"/>
                  </a:moveTo>
                  <a:lnTo>
                    <a:pt x="0" y="7497"/>
                  </a:lnTo>
                  <a:lnTo>
                    <a:pt x="7498" y="0"/>
                  </a:lnTo>
                  <a:lnTo>
                    <a:pt x="37487" y="0"/>
                  </a:lnTo>
                  <a:lnTo>
                    <a:pt x="50057" y="12570"/>
                  </a:lnTo>
                  <a:lnTo>
                    <a:pt x="50057" y="22051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3" name="Google Shape;557;p39">
            <a:extLst>
              <a:ext uri="{FF2B5EF4-FFF2-40B4-BE49-F238E27FC236}">
                <a16:creationId xmlns:a16="http://schemas.microsoft.com/office/drawing/2014/main" id="{194153B7-5B61-BE21-8E04-28A49EEDACB6}"/>
              </a:ext>
            </a:extLst>
          </p:cNvPr>
          <p:cNvSpPr txBox="1"/>
          <p:nvPr/>
        </p:nvSpPr>
        <p:spPr>
          <a:xfrm>
            <a:off x="1262269" y="1320738"/>
            <a:ext cx="6669155" cy="2037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marR="0" indent="-28575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>
                <a:schemeClr val="tx1">
                  <a:lumMod val="85000"/>
                </a:schemeClr>
              </a:buClr>
              <a:buFont typeface="Wingdings" panose="05000000000000000000" pitchFamily="2" charset="2"/>
              <a:buChar char="q"/>
            </a:pP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F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unkcionisanje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sekvence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log backup-ova:</a:t>
            </a:r>
            <a:endParaRPr lang="en-GB" sz="1800" kern="100" dirty="0">
              <a:solidFill>
                <a:schemeClr val="tx1">
                  <a:lumMod val="85000"/>
                </a:schemeClr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E8E9B5-D9FF-EFA2-CA8D-CE8AA71E5D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2899099"/>
              </p:ext>
            </p:extLst>
          </p:nvPr>
        </p:nvGraphicFramePr>
        <p:xfrm>
          <a:off x="1559859" y="2299447"/>
          <a:ext cx="6219850" cy="1765416"/>
        </p:xfrm>
        <a:graphic>
          <a:graphicData uri="http://schemas.openxmlformats.org/drawingml/2006/table">
            <a:tbl>
              <a:tblPr firstRow="1" firstCol="1" bandRow="1">
                <a:tableStyleId>{9F435806-97B8-490E-B480-31466B24531E}</a:tableStyleId>
              </a:tblPr>
              <a:tblGrid>
                <a:gridCol w="3109925">
                  <a:extLst>
                    <a:ext uri="{9D8B030D-6E8A-4147-A177-3AD203B41FA5}">
                      <a16:colId xmlns:a16="http://schemas.microsoft.com/office/drawing/2014/main" val="168724159"/>
                    </a:ext>
                  </a:extLst>
                </a:gridCol>
                <a:gridCol w="3109925">
                  <a:extLst>
                    <a:ext uri="{9D8B030D-6E8A-4147-A177-3AD203B41FA5}">
                      <a16:colId xmlns:a16="http://schemas.microsoft.com/office/drawing/2014/main" val="4133269455"/>
                    </a:ext>
                  </a:extLst>
                </a:gridCol>
              </a:tblGrid>
              <a:tr h="294236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</a:rPr>
                        <a:t>Time</a:t>
                      </a:r>
                      <a:endParaRPr lang="en-GB" sz="1100" kern="100"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</a:rPr>
                        <a:t>Event</a:t>
                      </a:r>
                      <a:endParaRPr lang="en-GB" sz="1100" kern="100"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/>
                </a:tc>
                <a:extLst>
                  <a:ext uri="{0D108BD9-81ED-4DB2-BD59-A6C34878D82A}">
                    <a16:rowId xmlns:a16="http://schemas.microsoft.com/office/drawing/2014/main" val="3611516178"/>
                  </a:ext>
                </a:extLst>
              </a:tr>
              <a:tr h="294236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</a:rPr>
                        <a:t>8:00 AM</a:t>
                      </a:r>
                      <a:endParaRPr lang="en-GB" sz="1100" kern="100"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</a:rPr>
                        <a:t>Back up database.</a:t>
                      </a:r>
                      <a:endParaRPr lang="en-GB" sz="1100" kern="100"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/>
                </a:tc>
                <a:extLst>
                  <a:ext uri="{0D108BD9-81ED-4DB2-BD59-A6C34878D82A}">
                    <a16:rowId xmlns:a16="http://schemas.microsoft.com/office/drawing/2014/main" val="1443653189"/>
                  </a:ext>
                </a:extLst>
              </a:tr>
              <a:tr h="294236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dirty="0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</a:rPr>
                        <a:t>Noon</a:t>
                      </a:r>
                      <a:endParaRPr lang="en-GB" sz="1100" kern="100" dirty="0"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</a:rPr>
                        <a:t>Back up transaction log.</a:t>
                      </a:r>
                      <a:endParaRPr lang="en-GB" sz="1100" kern="100"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/>
                </a:tc>
                <a:extLst>
                  <a:ext uri="{0D108BD9-81ED-4DB2-BD59-A6C34878D82A}">
                    <a16:rowId xmlns:a16="http://schemas.microsoft.com/office/drawing/2014/main" val="831697241"/>
                  </a:ext>
                </a:extLst>
              </a:tr>
              <a:tr h="294236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</a:rPr>
                        <a:t>4:00 PM</a:t>
                      </a:r>
                      <a:endParaRPr lang="en-GB" sz="1100" kern="100"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</a:rPr>
                        <a:t>Back up transaction log.</a:t>
                      </a:r>
                      <a:endParaRPr lang="en-GB" sz="1100" kern="100"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/>
                </a:tc>
                <a:extLst>
                  <a:ext uri="{0D108BD9-81ED-4DB2-BD59-A6C34878D82A}">
                    <a16:rowId xmlns:a16="http://schemas.microsoft.com/office/drawing/2014/main" val="476047342"/>
                  </a:ext>
                </a:extLst>
              </a:tr>
              <a:tr h="294236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</a:rPr>
                        <a:t>6:00 PM</a:t>
                      </a:r>
                      <a:endParaRPr lang="en-GB" sz="1100" kern="100"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</a:rPr>
                        <a:t>Back up database.</a:t>
                      </a:r>
                      <a:endParaRPr lang="en-GB" sz="1100" kern="100"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/>
                </a:tc>
                <a:extLst>
                  <a:ext uri="{0D108BD9-81ED-4DB2-BD59-A6C34878D82A}">
                    <a16:rowId xmlns:a16="http://schemas.microsoft.com/office/drawing/2014/main" val="208481632"/>
                  </a:ext>
                </a:extLst>
              </a:tr>
              <a:tr h="294236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</a:rPr>
                        <a:t>8:00 PM</a:t>
                      </a:r>
                      <a:endParaRPr lang="en-GB" sz="1100" kern="100"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dirty="0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</a:rPr>
                        <a:t>Back up transaction log.</a:t>
                      </a:r>
                      <a:endParaRPr lang="en-GB" sz="1100" kern="100" dirty="0"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/>
                </a:tc>
                <a:extLst>
                  <a:ext uri="{0D108BD9-81ED-4DB2-BD59-A6C34878D82A}">
                    <a16:rowId xmlns:a16="http://schemas.microsoft.com/office/drawing/2014/main" val="15179027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107846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dirty="0" err="1">
                <a:solidFill>
                  <a:schemeClr val="tx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Uvod</a:t>
            </a:r>
            <a:endParaRPr dirty="0">
              <a:solidFill>
                <a:schemeClr val="tx1">
                  <a:lumMod val="8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9" name="Google Shape;309;p27"/>
          <p:cNvSpPr txBox="1"/>
          <p:nvPr/>
        </p:nvSpPr>
        <p:spPr>
          <a:xfrm>
            <a:off x="673588" y="1312239"/>
            <a:ext cx="7704000" cy="2703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 algn="just"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Backup </a:t>
            </a: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i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restore </a:t>
            </a: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su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temeljni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procesi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za </a:t>
            </a: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upravljanje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podacima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u SQL Server-u, </a:t>
            </a: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ključni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za </a:t>
            </a: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osiguranje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kontinuiteta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poslovanja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i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zaštitu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podataka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.</a:t>
            </a:r>
            <a:endParaRPr lang="en-GB" sz="1800" kern="100" dirty="0">
              <a:solidFill>
                <a:schemeClr val="tx1">
                  <a:lumMod val="85000"/>
                </a:schemeClr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71450" indent="-171450" algn="just">
              <a:buFont typeface="Wingdings" panose="05000000000000000000" pitchFamily="2" charset="2"/>
              <a:buChar char="Ø"/>
            </a:pPr>
            <a:endParaRPr lang="en-GB" sz="1800" kern="100" dirty="0">
              <a:solidFill>
                <a:schemeClr val="tx1">
                  <a:lumMod val="85000"/>
                </a:schemeClr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71450" indent="-171450" algn="just">
              <a:buFont typeface="Wingdings" panose="05000000000000000000" pitchFamily="2" charset="2"/>
              <a:buChar char="Ø"/>
            </a:pP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Efikasna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strategija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backup-</a:t>
            </a: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ovanja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i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restore-</a:t>
            </a: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ovanja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zahteva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pažljivo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planiranje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i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implementaciju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. </a:t>
            </a:r>
          </a:p>
          <a:p>
            <a:pPr marL="171450" indent="-171450" algn="just">
              <a:buFont typeface="Wingdings" panose="05000000000000000000" pitchFamily="2" charset="2"/>
              <a:buChar char="Ø"/>
            </a:pPr>
            <a:endParaRPr lang="en-US" sz="1800" dirty="0">
              <a:solidFill>
                <a:schemeClr val="tx1">
                  <a:lumMod val="85000"/>
                </a:schemeClr>
              </a:solidFill>
              <a:effectLst/>
              <a:latin typeface="Times New Roman" panose="02020603050405020304" pitchFamily="18" charset="0"/>
              <a:ea typeface="Aptos" panose="020B0004020202020204" pitchFamily="34" charset="0"/>
            </a:endParaRPr>
          </a:p>
          <a:p>
            <a:pPr marL="171450" indent="-171450" algn="just">
              <a:buFont typeface="Wingdings" panose="05000000000000000000" pitchFamily="2" charset="2"/>
              <a:buChar char="Ø"/>
            </a:pP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Ključni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elementi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ovog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plana </a:t>
            </a: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uključuju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definisanje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učestalosti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backup-</a:t>
            </a: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ovanja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, </a:t>
            </a: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izbor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odgovarajuće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vrste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backup-ova, </a:t>
            </a: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određivanje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lokacija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za </a:t>
            </a: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skladištenje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backup-ova, </a:t>
            </a: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te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testiranje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procesa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restore-</a:t>
            </a: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ovanja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kako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bi se </a:t>
            </a: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osiguralo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da </a:t>
            </a: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su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backup-</a:t>
            </a: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ovi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funkcionalni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i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upotrebljivi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.</a:t>
            </a:r>
            <a:endParaRPr lang="en-GB" sz="1800" b="0" i="0" dirty="0">
              <a:solidFill>
                <a:schemeClr val="tx1">
                  <a:lumMod val="85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0" name="Google Shape;310;p27"/>
          <p:cNvSpPr/>
          <p:nvPr/>
        </p:nvSpPr>
        <p:spPr>
          <a:xfrm>
            <a:off x="1010225" y="4664775"/>
            <a:ext cx="1536975" cy="241725"/>
          </a:xfrm>
          <a:custGeom>
            <a:avLst/>
            <a:gdLst/>
            <a:ahLst/>
            <a:cxnLst/>
            <a:rect l="l" t="t" r="r" b="b"/>
            <a:pathLst>
              <a:path w="61479" h="9669" extrusionOk="0">
                <a:moveTo>
                  <a:pt x="40409" y="196260"/>
                </a:moveTo>
                <a:lnTo>
                  <a:pt x="40409" y="186591"/>
                </a:lnTo>
                <a:lnTo>
                  <a:pt x="101888" y="186591"/>
                </a:ln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  <p:txBody>
          <a:bodyPr/>
          <a:lstStyle/>
          <a:p>
            <a:endParaRPr lang="en-GB"/>
          </a:p>
        </p:txBody>
      </p:sp>
      <p:grpSp>
        <p:nvGrpSpPr>
          <p:cNvPr id="311" name="Google Shape;311;p27"/>
          <p:cNvGrpSpPr/>
          <p:nvPr/>
        </p:nvGrpSpPr>
        <p:grpSpPr>
          <a:xfrm rot="10800000">
            <a:off x="8236947" y="492400"/>
            <a:ext cx="636851" cy="94200"/>
            <a:chOff x="227760" y="1130801"/>
            <a:chExt cx="3466800" cy="94200"/>
          </a:xfrm>
        </p:grpSpPr>
        <p:cxnSp>
          <p:nvCxnSpPr>
            <p:cNvPr id="312" name="Google Shape;312;p27"/>
            <p:cNvCxnSpPr/>
            <p:nvPr/>
          </p:nvCxnSpPr>
          <p:spPr>
            <a:xfrm>
              <a:off x="227760" y="1225001"/>
              <a:ext cx="3466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313" name="Google Shape;313;p27"/>
            <p:cNvCxnSpPr/>
            <p:nvPr/>
          </p:nvCxnSpPr>
          <p:spPr>
            <a:xfrm>
              <a:off x="227760" y="1130801"/>
              <a:ext cx="27012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diamond" w="med" len="med"/>
            </a:ln>
          </p:spPr>
        </p:cxnSp>
      </p:grpSp>
      <p:pic>
        <p:nvPicPr>
          <p:cNvPr id="314" name="Google Shape;314;p27"/>
          <p:cNvPicPr preferRelativeResize="0"/>
          <p:nvPr/>
        </p:nvPicPr>
        <p:blipFill rotWithShape="1">
          <a:blip r:embed="rId3">
            <a:alphaModFix amt="50000"/>
          </a:blip>
          <a:srcRect l="26344" t="28964" r="29123" b="29627"/>
          <a:stretch/>
        </p:blipFill>
        <p:spPr>
          <a:xfrm rot="7">
            <a:off x="7821339" y="4015683"/>
            <a:ext cx="232924" cy="21658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190225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39"/>
          <p:cNvSpPr txBox="1">
            <a:spLocks noGrp="1"/>
          </p:cNvSpPr>
          <p:nvPr>
            <p:ph type="title"/>
          </p:nvPr>
        </p:nvSpPr>
        <p:spPr>
          <a:xfrm>
            <a:off x="432538" y="308878"/>
            <a:ext cx="7951223" cy="10080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74320" marR="0" indent="-274320">
              <a:lnSpc>
                <a:spcPct val="107000"/>
              </a:lnSpc>
              <a:spcBef>
                <a:spcPts val="1800"/>
              </a:spcBef>
              <a:spcAft>
                <a:spcPts val="400"/>
              </a:spcAft>
            </a:pPr>
            <a:r>
              <a:rPr lang="en-US" b="1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Transaction log backup</a:t>
            </a:r>
            <a:endParaRPr lang="en-GB" b="1" kern="100" dirty="0">
              <a:solidFill>
                <a:schemeClr val="tx1">
                  <a:lumMod val="85000"/>
                </a:schemeClr>
              </a:solidFill>
              <a:effectLst/>
              <a:latin typeface="Aptos Display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7" name="Google Shape;557;p39"/>
          <p:cNvSpPr txBox="1"/>
          <p:nvPr/>
        </p:nvSpPr>
        <p:spPr>
          <a:xfrm>
            <a:off x="721576" y="1623194"/>
            <a:ext cx="7412643" cy="34648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Primer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kreiranja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Transaction log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backup-a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orišćenje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SQL Server Management Studio (SSMS):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en-US" sz="500" kern="100" dirty="0">
              <a:solidFill>
                <a:schemeClr val="tx1">
                  <a:lumMod val="85000"/>
                </a:schemeClr>
              </a:solidFill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85000"/>
                </a:schemeClr>
              </a:buClr>
              <a:buFont typeface="Symbol" panose="05050102010706020507" pitchFamily="18" charset="2"/>
              <a:buChar char=""/>
            </a:pPr>
            <a:r>
              <a:rPr lang="en-US" sz="13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Otvoriti</a:t>
            </a:r>
            <a:r>
              <a:rPr lang="en-US" sz="13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SQL Server Management Studio </a:t>
            </a:r>
            <a:r>
              <a:rPr lang="en-US" sz="13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i</a:t>
            </a:r>
            <a:r>
              <a:rPr lang="en-US" sz="13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3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konektovati</a:t>
            </a:r>
            <a:r>
              <a:rPr lang="en-US" sz="13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se </a:t>
            </a:r>
            <a:r>
              <a:rPr lang="en-US" sz="13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sa</a:t>
            </a:r>
            <a:r>
              <a:rPr lang="en-US" sz="13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3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serverom</a:t>
            </a:r>
            <a:r>
              <a:rPr lang="en-US" sz="13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koji </a:t>
            </a:r>
            <a:r>
              <a:rPr lang="en-US" sz="13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sadrži</a:t>
            </a:r>
            <a:r>
              <a:rPr lang="en-US" sz="13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3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bazu</a:t>
            </a:r>
            <a:r>
              <a:rPr lang="en-US" sz="13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3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podataka</a:t>
            </a:r>
            <a:r>
              <a:rPr lang="en-US" sz="13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  <a:endParaRPr lang="en-GB" sz="1300" kern="100" dirty="0">
              <a:solidFill>
                <a:schemeClr val="tx1">
                  <a:lumMod val="85000"/>
                </a:schemeClr>
              </a:solidFill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85000"/>
                </a:schemeClr>
              </a:buClr>
              <a:buFont typeface="Symbol" panose="05050102010706020507" pitchFamily="18" charset="2"/>
              <a:buChar char=""/>
            </a:pPr>
            <a:r>
              <a:rPr lang="en-US" sz="13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U Object Explorer </a:t>
            </a:r>
            <a:r>
              <a:rPr lang="en-US" sz="13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prozoru</a:t>
            </a:r>
            <a:r>
              <a:rPr lang="en-US" sz="13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US" sz="13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desni</a:t>
            </a:r>
            <a:r>
              <a:rPr lang="en-US" sz="13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3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klik</a:t>
            </a:r>
            <a:r>
              <a:rPr lang="en-US" sz="13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3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na</a:t>
            </a:r>
            <a:r>
              <a:rPr lang="en-US" sz="13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3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bazu</a:t>
            </a:r>
            <a:r>
              <a:rPr lang="en-US" sz="13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3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podataka</a:t>
            </a:r>
            <a:r>
              <a:rPr lang="en-US" sz="13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za </a:t>
            </a:r>
            <a:r>
              <a:rPr lang="en-US" sz="13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koju</a:t>
            </a:r>
            <a:r>
              <a:rPr lang="en-US" sz="13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je </a:t>
            </a:r>
            <a:r>
              <a:rPr lang="en-US" sz="13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potrebno</a:t>
            </a:r>
            <a:r>
              <a:rPr lang="en-US" sz="13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3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napraviti</a:t>
            </a:r>
            <a:r>
              <a:rPr lang="en-US" sz="13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backup </a:t>
            </a:r>
            <a:r>
              <a:rPr lang="en-US" sz="13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transakcionog</a:t>
            </a:r>
            <a:r>
              <a:rPr lang="en-US" sz="13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3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loga</a:t>
            </a:r>
            <a:r>
              <a:rPr lang="en-US" sz="13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  <a:endParaRPr lang="en-GB" sz="1300" kern="100" dirty="0">
              <a:solidFill>
                <a:schemeClr val="tx1">
                  <a:lumMod val="85000"/>
                </a:schemeClr>
              </a:solidFill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85000"/>
                </a:schemeClr>
              </a:buClr>
              <a:buFont typeface="Symbol" panose="05050102010706020507" pitchFamily="18" charset="2"/>
              <a:buChar char=""/>
            </a:pPr>
            <a:r>
              <a:rPr lang="en-US" sz="13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Izabrati</a:t>
            </a:r>
            <a:r>
              <a:rPr lang="en-US" sz="13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Tasks, a </a:t>
            </a:r>
            <a:r>
              <a:rPr lang="en-US" sz="13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zatim</a:t>
            </a:r>
            <a:r>
              <a:rPr lang="en-US" sz="13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Backup.</a:t>
            </a:r>
            <a:endParaRPr lang="en-GB" sz="1300" kern="100" dirty="0">
              <a:solidFill>
                <a:schemeClr val="tx1">
                  <a:lumMod val="85000"/>
                </a:schemeClr>
              </a:solidFill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85000"/>
                </a:schemeClr>
              </a:buClr>
              <a:buFont typeface="Symbol" panose="05050102010706020507" pitchFamily="18" charset="2"/>
              <a:buChar char=""/>
            </a:pPr>
            <a:r>
              <a:rPr lang="en-US" sz="13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U </a:t>
            </a:r>
            <a:r>
              <a:rPr lang="en-US" sz="13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dijalogu</a:t>
            </a:r>
            <a:r>
              <a:rPr lang="en-US" sz="13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za backup, </a:t>
            </a:r>
            <a:r>
              <a:rPr lang="en-US" sz="13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izabrati</a:t>
            </a:r>
            <a:r>
              <a:rPr lang="en-US" sz="13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Transaction Log </a:t>
            </a:r>
            <a:r>
              <a:rPr lang="en-US" sz="13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kao</a:t>
            </a:r>
            <a:r>
              <a:rPr lang="en-US" sz="13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tip backup-a.</a:t>
            </a:r>
            <a:endParaRPr lang="en-GB" sz="1300" kern="100" dirty="0">
              <a:solidFill>
                <a:schemeClr val="tx1">
                  <a:lumMod val="85000"/>
                </a:schemeClr>
              </a:solidFill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85000"/>
                </a:schemeClr>
              </a:buClr>
              <a:buFont typeface="Symbol" panose="05050102010706020507" pitchFamily="18" charset="2"/>
              <a:buChar char=""/>
            </a:pPr>
            <a:r>
              <a:rPr lang="en-US" sz="13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Odabrati</a:t>
            </a:r>
            <a:r>
              <a:rPr lang="en-US" sz="13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3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lokaciju</a:t>
            </a:r>
            <a:r>
              <a:rPr lang="en-US" sz="13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3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gde</a:t>
            </a:r>
            <a:r>
              <a:rPr lang="en-US" sz="13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3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će</a:t>
            </a:r>
            <a:r>
              <a:rPr lang="en-US" sz="13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se </a:t>
            </a:r>
            <a:r>
              <a:rPr lang="en-US" sz="13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sačuvati</a:t>
            </a:r>
            <a:r>
              <a:rPr lang="en-US" sz="13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backup </a:t>
            </a:r>
            <a:r>
              <a:rPr lang="en-US" sz="13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i</a:t>
            </a:r>
            <a:r>
              <a:rPr lang="en-US" sz="13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3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dati</a:t>
            </a:r>
            <a:r>
              <a:rPr lang="en-US" sz="13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3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odgovarajuće</a:t>
            </a:r>
            <a:r>
              <a:rPr lang="en-US" sz="13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3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ime</a:t>
            </a:r>
            <a:r>
              <a:rPr lang="en-US" sz="13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3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datoteci</a:t>
            </a:r>
            <a:r>
              <a:rPr lang="en-US" sz="13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  <a:endParaRPr lang="en-GB" sz="1300" kern="100" dirty="0">
              <a:solidFill>
                <a:schemeClr val="tx1">
                  <a:lumMod val="85000"/>
                </a:schemeClr>
              </a:solidFill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>
                <a:schemeClr val="tx1">
                  <a:lumMod val="85000"/>
                </a:schemeClr>
              </a:buClr>
              <a:buFont typeface="Symbol" panose="05050102010706020507" pitchFamily="18" charset="2"/>
              <a:buChar char=""/>
            </a:pPr>
            <a:r>
              <a:rPr lang="en-US" sz="13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Kliknuti</a:t>
            </a:r>
            <a:r>
              <a:rPr lang="en-US" sz="13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3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na</a:t>
            </a:r>
            <a:r>
              <a:rPr lang="en-US" sz="13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"OK" </a:t>
            </a:r>
            <a:r>
              <a:rPr lang="en-US" sz="13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kako</a:t>
            </a:r>
            <a:r>
              <a:rPr lang="en-US" sz="13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bi se </a:t>
            </a:r>
            <a:r>
              <a:rPr lang="en-US" sz="13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pokrenuo</a:t>
            </a:r>
            <a:r>
              <a:rPr lang="en-US" sz="13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backup </a:t>
            </a:r>
            <a:r>
              <a:rPr lang="en-US" sz="13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proces</a:t>
            </a:r>
            <a:r>
              <a:rPr lang="en-US" sz="13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  <a:endParaRPr lang="en-GB" sz="1300" kern="100" dirty="0">
              <a:solidFill>
                <a:schemeClr val="tx1">
                  <a:lumMod val="85000"/>
                </a:schemeClr>
              </a:solidFill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285750" marR="0" indent="-28575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Ø"/>
            </a:pPr>
            <a:endParaRPr lang="en-GB" sz="1800" kern="100" dirty="0">
              <a:solidFill>
                <a:schemeClr val="tx1">
                  <a:lumMod val="85000"/>
                </a:schemeClr>
              </a:solidFill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88" name="Google Shape;588;p39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 rot="8099886">
            <a:off x="8169259" y="2557431"/>
            <a:ext cx="523056" cy="52305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9" name="Google Shape;589;p39"/>
          <p:cNvGrpSpPr/>
          <p:nvPr/>
        </p:nvGrpSpPr>
        <p:grpSpPr>
          <a:xfrm rot="-5400000">
            <a:off x="-41162" y="691890"/>
            <a:ext cx="1156175" cy="369300"/>
            <a:chOff x="7777725" y="4404925"/>
            <a:chExt cx="1156175" cy="369300"/>
          </a:xfrm>
        </p:grpSpPr>
        <p:sp>
          <p:nvSpPr>
            <p:cNvPr id="590" name="Google Shape;590;p39"/>
            <p:cNvSpPr/>
            <p:nvPr/>
          </p:nvSpPr>
          <p:spPr>
            <a:xfrm>
              <a:off x="7779250" y="4523850"/>
              <a:ext cx="1150050" cy="250375"/>
            </a:xfrm>
            <a:custGeom>
              <a:avLst/>
              <a:gdLst/>
              <a:ahLst/>
              <a:cxnLst/>
              <a:rect l="l" t="t" r="r" b="b"/>
              <a:pathLst>
                <a:path w="46002" h="10015" extrusionOk="0">
                  <a:moveTo>
                    <a:pt x="46002" y="10015"/>
                  </a:moveTo>
                  <a:lnTo>
                    <a:pt x="26217" y="10015"/>
                  </a:lnTo>
                  <a:lnTo>
                    <a:pt x="16202" y="0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oval" w="med" len="med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591" name="Google Shape;591;p39"/>
            <p:cNvSpPr/>
            <p:nvPr/>
          </p:nvSpPr>
          <p:spPr>
            <a:xfrm>
              <a:off x="7777725" y="4404925"/>
              <a:ext cx="1150050" cy="254975"/>
            </a:xfrm>
            <a:custGeom>
              <a:avLst/>
              <a:gdLst/>
              <a:ahLst/>
              <a:cxnLst/>
              <a:rect l="l" t="t" r="r" b="b"/>
              <a:pathLst>
                <a:path w="46002" h="10199" extrusionOk="0">
                  <a:moveTo>
                    <a:pt x="46002" y="10199"/>
                  </a:moveTo>
                  <a:lnTo>
                    <a:pt x="27626" y="10199"/>
                  </a:lnTo>
                  <a:lnTo>
                    <a:pt x="17427" y="0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diamond" w="med" len="med"/>
            </a:ln>
          </p:spPr>
          <p:txBody>
            <a:bodyPr/>
            <a:lstStyle/>
            <a:p>
              <a:endParaRPr lang="en-GB"/>
            </a:p>
          </p:txBody>
        </p:sp>
        <p:cxnSp>
          <p:nvCxnSpPr>
            <p:cNvPr id="592" name="Google Shape;592;p39"/>
            <p:cNvCxnSpPr/>
            <p:nvPr/>
          </p:nvCxnSpPr>
          <p:spPr>
            <a:xfrm rot="10800000">
              <a:off x="8520500" y="4532413"/>
              <a:ext cx="413400" cy="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16591034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39"/>
          <p:cNvSpPr txBox="1">
            <a:spLocks noGrp="1"/>
          </p:cNvSpPr>
          <p:nvPr>
            <p:ph type="title"/>
          </p:nvPr>
        </p:nvSpPr>
        <p:spPr>
          <a:xfrm>
            <a:off x="372153" y="380737"/>
            <a:ext cx="7951223" cy="10080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74320" marR="0" indent="-274320">
              <a:lnSpc>
                <a:spcPct val="107000"/>
              </a:lnSpc>
              <a:spcBef>
                <a:spcPts val="1800"/>
              </a:spcBef>
              <a:spcAft>
                <a:spcPts val="400"/>
              </a:spcAft>
            </a:pPr>
            <a:r>
              <a:rPr lang="en-US" b="1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Transaction log backup</a:t>
            </a:r>
            <a:endParaRPr lang="en-GB" b="1" kern="100" dirty="0">
              <a:solidFill>
                <a:schemeClr val="tx1">
                  <a:lumMod val="85000"/>
                </a:schemeClr>
              </a:solidFill>
              <a:effectLst/>
              <a:latin typeface="Aptos Display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7" name="Google Shape;557;p39"/>
          <p:cNvSpPr txBox="1"/>
          <p:nvPr/>
        </p:nvSpPr>
        <p:spPr>
          <a:xfrm>
            <a:off x="479763" y="903291"/>
            <a:ext cx="7412643" cy="34648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marR="0" indent="-28575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Ø"/>
            </a:pPr>
            <a:endParaRPr lang="en-US" sz="1800" kern="100" dirty="0"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88" name="Google Shape;588;p39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 rot="8099886">
            <a:off x="8169259" y="2557431"/>
            <a:ext cx="523056" cy="52305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9" name="Google Shape;589;p39"/>
          <p:cNvGrpSpPr/>
          <p:nvPr/>
        </p:nvGrpSpPr>
        <p:grpSpPr>
          <a:xfrm rot="-5400000">
            <a:off x="-41162" y="691890"/>
            <a:ext cx="1156175" cy="369300"/>
            <a:chOff x="7777725" y="4404925"/>
            <a:chExt cx="1156175" cy="369300"/>
          </a:xfrm>
        </p:grpSpPr>
        <p:sp>
          <p:nvSpPr>
            <p:cNvPr id="590" name="Google Shape;590;p39"/>
            <p:cNvSpPr/>
            <p:nvPr/>
          </p:nvSpPr>
          <p:spPr>
            <a:xfrm>
              <a:off x="7779250" y="4523850"/>
              <a:ext cx="1150050" cy="250375"/>
            </a:xfrm>
            <a:custGeom>
              <a:avLst/>
              <a:gdLst/>
              <a:ahLst/>
              <a:cxnLst/>
              <a:rect l="l" t="t" r="r" b="b"/>
              <a:pathLst>
                <a:path w="46002" h="10015" extrusionOk="0">
                  <a:moveTo>
                    <a:pt x="46002" y="10015"/>
                  </a:moveTo>
                  <a:lnTo>
                    <a:pt x="26217" y="10015"/>
                  </a:lnTo>
                  <a:lnTo>
                    <a:pt x="16202" y="0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oval" w="med" len="med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591" name="Google Shape;591;p39"/>
            <p:cNvSpPr/>
            <p:nvPr/>
          </p:nvSpPr>
          <p:spPr>
            <a:xfrm>
              <a:off x="7777725" y="4404925"/>
              <a:ext cx="1150050" cy="254975"/>
            </a:xfrm>
            <a:custGeom>
              <a:avLst/>
              <a:gdLst/>
              <a:ahLst/>
              <a:cxnLst/>
              <a:rect l="l" t="t" r="r" b="b"/>
              <a:pathLst>
                <a:path w="46002" h="10199" extrusionOk="0">
                  <a:moveTo>
                    <a:pt x="46002" y="10199"/>
                  </a:moveTo>
                  <a:lnTo>
                    <a:pt x="27626" y="10199"/>
                  </a:lnTo>
                  <a:lnTo>
                    <a:pt x="17427" y="0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diamond" w="med" len="med"/>
            </a:ln>
          </p:spPr>
          <p:txBody>
            <a:bodyPr/>
            <a:lstStyle/>
            <a:p>
              <a:endParaRPr lang="en-GB"/>
            </a:p>
          </p:txBody>
        </p:sp>
        <p:cxnSp>
          <p:nvCxnSpPr>
            <p:cNvPr id="592" name="Google Shape;592;p39"/>
            <p:cNvCxnSpPr/>
            <p:nvPr/>
          </p:nvCxnSpPr>
          <p:spPr>
            <a:xfrm rot="10800000">
              <a:off x="8520500" y="4532413"/>
              <a:ext cx="413400" cy="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877395ED-CB7B-D684-E25D-18ED28B4097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251" y="1787204"/>
            <a:ext cx="3366770" cy="2453005"/>
          </a:xfrm>
          <a:prstGeom prst="rect">
            <a:avLst/>
          </a:prstGeom>
        </p:spPr>
      </p:pic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48810ED4-4F90-C95C-7BF4-33AF5DB3BF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8687" y="2084799"/>
            <a:ext cx="4577269" cy="1669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7967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41"/>
          <p:cNvSpPr txBox="1">
            <a:spLocks noGrp="1"/>
          </p:cNvSpPr>
          <p:nvPr>
            <p:ph type="title"/>
          </p:nvPr>
        </p:nvSpPr>
        <p:spPr>
          <a:xfrm>
            <a:off x="166873" y="289489"/>
            <a:ext cx="8100030" cy="7973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74320" marR="0" indent="-274320">
              <a:lnSpc>
                <a:spcPct val="107000"/>
              </a:lnSpc>
              <a:spcBef>
                <a:spcPts val="1800"/>
              </a:spcBef>
              <a:spcAft>
                <a:spcPts val="400"/>
              </a:spcAft>
            </a:pPr>
            <a:r>
              <a:rPr lang="en-US" b="1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Transaction log backup</a:t>
            </a:r>
            <a:endParaRPr lang="en-GB" b="1" kern="100" dirty="0">
              <a:solidFill>
                <a:schemeClr val="tx1">
                  <a:lumMod val="85000"/>
                </a:schemeClr>
              </a:solidFill>
              <a:effectLst/>
              <a:latin typeface="Aptos Display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58" name="Google Shape;658;p41"/>
          <p:cNvPicPr preferRelativeResize="0"/>
          <p:nvPr/>
        </p:nvPicPr>
        <p:blipFill rotWithShape="1">
          <a:blip r:embed="rId3">
            <a:alphaModFix amt="40000"/>
          </a:blip>
          <a:srcRect t="46586"/>
          <a:stretch/>
        </p:blipFill>
        <p:spPr>
          <a:xfrm rot="5400000">
            <a:off x="8105537" y="2445687"/>
            <a:ext cx="1367199" cy="7302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59" name="Google Shape;659;p41"/>
          <p:cNvGrpSpPr/>
          <p:nvPr/>
        </p:nvGrpSpPr>
        <p:grpSpPr>
          <a:xfrm rot="5400000">
            <a:off x="426105" y="445028"/>
            <a:ext cx="328561" cy="328561"/>
            <a:chOff x="2040096" y="423669"/>
            <a:chExt cx="328561" cy="328561"/>
          </a:xfrm>
        </p:grpSpPr>
        <p:sp>
          <p:nvSpPr>
            <p:cNvPr id="660" name="Google Shape;660;p41"/>
            <p:cNvSpPr/>
            <p:nvPr/>
          </p:nvSpPr>
          <p:spPr>
            <a:xfrm rot="-2700000">
              <a:off x="2060130" y="635464"/>
              <a:ext cx="96732" cy="96732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61" name="Google Shape;661;p41"/>
            <p:cNvSpPr/>
            <p:nvPr/>
          </p:nvSpPr>
          <p:spPr>
            <a:xfrm rot="-2700000">
              <a:off x="2156011" y="539584"/>
              <a:ext cx="96732" cy="96732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62" name="Google Shape;662;p41"/>
            <p:cNvSpPr/>
            <p:nvPr/>
          </p:nvSpPr>
          <p:spPr>
            <a:xfrm rot="-2700000">
              <a:off x="2251891" y="443703"/>
              <a:ext cx="96732" cy="96732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663" name="Google Shape;663;p41"/>
          <p:cNvGrpSpPr/>
          <p:nvPr/>
        </p:nvGrpSpPr>
        <p:grpSpPr>
          <a:xfrm>
            <a:off x="4290882" y="4603851"/>
            <a:ext cx="562255" cy="250159"/>
            <a:chOff x="5919913" y="4443375"/>
            <a:chExt cx="1066089" cy="474325"/>
          </a:xfrm>
        </p:grpSpPr>
        <p:sp>
          <p:nvSpPr>
            <p:cNvPr id="664" name="Google Shape;664;p41"/>
            <p:cNvSpPr/>
            <p:nvPr/>
          </p:nvSpPr>
          <p:spPr>
            <a:xfrm>
              <a:off x="5919913" y="4443375"/>
              <a:ext cx="1066089" cy="474317"/>
            </a:xfrm>
            <a:custGeom>
              <a:avLst/>
              <a:gdLst/>
              <a:ahLst/>
              <a:cxnLst/>
              <a:rect l="l" t="t" r="r" b="b"/>
              <a:pathLst>
                <a:path w="50057" h="22271" extrusionOk="0">
                  <a:moveTo>
                    <a:pt x="0" y="22271"/>
                  </a:moveTo>
                  <a:lnTo>
                    <a:pt x="0" y="7497"/>
                  </a:lnTo>
                  <a:lnTo>
                    <a:pt x="7498" y="0"/>
                  </a:lnTo>
                  <a:lnTo>
                    <a:pt x="37487" y="0"/>
                  </a:lnTo>
                  <a:lnTo>
                    <a:pt x="50057" y="12570"/>
                  </a:lnTo>
                  <a:lnTo>
                    <a:pt x="50057" y="22051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665" name="Google Shape;665;p41"/>
            <p:cNvSpPr/>
            <p:nvPr/>
          </p:nvSpPr>
          <p:spPr>
            <a:xfrm>
              <a:off x="6019849" y="4532301"/>
              <a:ext cx="866236" cy="385400"/>
            </a:xfrm>
            <a:custGeom>
              <a:avLst/>
              <a:gdLst/>
              <a:ahLst/>
              <a:cxnLst/>
              <a:rect l="l" t="t" r="r" b="b"/>
              <a:pathLst>
                <a:path w="50057" h="22271" extrusionOk="0">
                  <a:moveTo>
                    <a:pt x="0" y="22271"/>
                  </a:moveTo>
                  <a:lnTo>
                    <a:pt x="0" y="7497"/>
                  </a:lnTo>
                  <a:lnTo>
                    <a:pt x="7498" y="0"/>
                  </a:lnTo>
                  <a:lnTo>
                    <a:pt x="37487" y="0"/>
                  </a:lnTo>
                  <a:lnTo>
                    <a:pt x="50057" y="12570"/>
                  </a:lnTo>
                  <a:lnTo>
                    <a:pt x="50057" y="22051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4" name="Google Shape;557;p39">
            <a:extLst>
              <a:ext uri="{FF2B5EF4-FFF2-40B4-BE49-F238E27FC236}">
                <a16:creationId xmlns:a16="http://schemas.microsoft.com/office/drawing/2014/main" id="{2B4BF876-4E71-39F4-A9ED-B1512A8BAD5E}"/>
              </a:ext>
            </a:extLst>
          </p:cNvPr>
          <p:cNvSpPr txBox="1"/>
          <p:nvPr/>
        </p:nvSpPr>
        <p:spPr>
          <a:xfrm>
            <a:off x="562905" y="1187580"/>
            <a:ext cx="7703998" cy="3451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marR="0" indent="-28575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>
                <a:schemeClr val="tx1">
                  <a:lumMod val="85000"/>
                </a:schemeClr>
              </a:buClr>
              <a:buFont typeface="Wingdings" panose="05000000000000000000" pitchFamily="2" charset="2"/>
              <a:buChar char="v"/>
            </a:pP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Kreiranje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transaction log 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backup-a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koristeći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T-SQL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komande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:</a:t>
            </a:r>
          </a:p>
          <a:p>
            <a:pPr marL="285750" marR="0" indent="-28575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>
                <a:schemeClr val="tx1">
                  <a:lumMod val="85000"/>
                </a:schemeClr>
              </a:buClr>
              <a:buFont typeface="Wingdings" panose="05000000000000000000" pitchFamily="2" charset="2"/>
              <a:buChar char="v"/>
            </a:pPr>
            <a:endParaRPr lang="en-US" sz="1800" kern="100" dirty="0">
              <a:solidFill>
                <a:schemeClr val="tx1">
                  <a:lumMod val="85000"/>
                </a:schemeClr>
              </a:solidFill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285750" marR="0" indent="-28575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>
                <a:schemeClr val="tx1">
                  <a:lumMod val="85000"/>
                </a:schemeClr>
              </a:buClr>
              <a:buFont typeface="Wingdings" panose="05000000000000000000" pitchFamily="2" charset="2"/>
              <a:buChar char="v"/>
            </a:pPr>
            <a:endParaRPr lang="en-GB" sz="1800" kern="100" dirty="0">
              <a:solidFill>
                <a:schemeClr val="tx1">
                  <a:lumMod val="85000"/>
                </a:schemeClr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1" name="Rectangle 11">
            <a:extLst>
              <a:ext uri="{FF2B5EF4-FFF2-40B4-BE49-F238E27FC236}">
                <a16:creationId xmlns:a16="http://schemas.microsoft.com/office/drawing/2014/main" id="{13C4EC4B-2134-3F65-5BE2-B85A28FE89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572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13" name="Rectangle 14">
            <a:extLst>
              <a:ext uri="{FF2B5EF4-FFF2-40B4-BE49-F238E27FC236}">
                <a16:creationId xmlns:a16="http://schemas.microsoft.com/office/drawing/2014/main" id="{A1F88DB9-0BE8-9E17-8260-E849B96628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1985" y="3483312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C4AC289D-D508-FC9A-10E2-7A6EABAC3E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785" y="1844076"/>
            <a:ext cx="5031105" cy="882015"/>
          </a:xfrm>
          <a:prstGeom prst="rect">
            <a:avLst/>
          </a:prstGeom>
        </p:spPr>
      </p:pic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ED5769A0-D3FC-8663-EB80-E284593B99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6075" y="2798945"/>
            <a:ext cx="4460828" cy="1793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4002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39"/>
          <p:cNvSpPr txBox="1">
            <a:spLocks noGrp="1"/>
          </p:cNvSpPr>
          <p:nvPr>
            <p:ph type="title"/>
          </p:nvPr>
        </p:nvSpPr>
        <p:spPr>
          <a:xfrm>
            <a:off x="-171648" y="367049"/>
            <a:ext cx="8835884" cy="10532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marR="0" lvl="2" algn="ctr">
              <a:lnSpc>
                <a:spcPct val="107000"/>
              </a:lnSpc>
              <a:spcBef>
                <a:spcPts val="1800"/>
              </a:spcBef>
              <a:spcAft>
                <a:spcPts val="400"/>
              </a:spcAft>
            </a:pPr>
            <a:r>
              <a:rPr lang="en-US" b="1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Tail-log backup</a:t>
            </a:r>
            <a:endParaRPr lang="en-GB" b="1" kern="100" dirty="0">
              <a:solidFill>
                <a:schemeClr val="tx1">
                  <a:lumMod val="85000"/>
                </a:schemeClr>
              </a:solidFill>
              <a:effectLst/>
              <a:latin typeface="Aptos Display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1" name="Google Shape;551;p39"/>
          <p:cNvSpPr/>
          <p:nvPr/>
        </p:nvSpPr>
        <p:spPr>
          <a:xfrm>
            <a:off x="648286" y="1680926"/>
            <a:ext cx="7704001" cy="2779733"/>
          </a:xfrm>
          <a:prstGeom prst="roundRect">
            <a:avLst>
              <a:gd name="adj" fmla="val 16667"/>
            </a:avLst>
          </a:prstGeom>
          <a:solidFill>
            <a:srgbClr val="191919">
              <a:alpha val="2013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7" name="Google Shape;557;p39"/>
          <p:cNvSpPr txBox="1"/>
          <p:nvPr/>
        </p:nvSpPr>
        <p:spPr>
          <a:xfrm>
            <a:off x="946097" y="1965070"/>
            <a:ext cx="7114833" cy="2211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marR="0" indent="-28575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>
                <a:schemeClr val="tx1">
                  <a:lumMod val="85000"/>
                </a:schemeClr>
              </a:buClr>
              <a:buFont typeface="Wingdings" panose="05000000000000000000" pitchFamily="2" charset="2"/>
              <a:buChar char="v"/>
            </a:pP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Tail-log backup je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vrsta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transakcionog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log backup-a koji se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pravi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u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specifičnim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situacijama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kako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bi se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obezbedila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poslednja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verzija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transakcionog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loga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pre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nego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što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se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izvrši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operacija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vraćanja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baze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podataka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(restore).</a:t>
            </a:r>
          </a:p>
          <a:p>
            <a:pPr marL="285750" marR="0" indent="-28575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>
                <a:schemeClr val="tx1">
                  <a:lumMod val="85000"/>
                </a:schemeClr>
              </a:buClr>
              <a:buFont typeface="Wingdings" panose="05000000000000000000" pitchFamily="2" charset="2"/>
              <a:buChar char="v"/>
            </a:pPr>
            <a:endParaRPr lang="en-US" sz="1200" kern="100" dirty="0">
              <a:solidFill>
                <a:schemeClr val="tx1">
                  <a:lumMod val="85000"/>
                </a:schemeClr>
              </a:solidFill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285750" marR="0" indent="-28575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>
                <a:schemeClr val="tx1">
                  <a:lumMod val="85000"/>
                </a:schemeClr>
              </a:buClr>
              <a:buFont typeface="Wingdings" panose="05000000000000000000" pitchFamily="2" charset="2"/>
              <a:buChar char="v"/>
            </a:pP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Tail-log backup </a:t>
            </a: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snima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sve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transakcione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logove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koji </a:t>
            </a: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još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nisu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backup-</a:t>
            </a: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ovani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(rep </a:t>
            </a: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loga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), </a:t>
            </a:r>
            <a:endParaRPr lang="en-GB" sz="1800" kern="100" dirty="0">
              <a:solidFill>
                <a:schemeClr val="tx1">
                  <a:lumMod val="85000"/>
                </a:schemeClr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88" name="Google Shape;588;p39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 rot="8099886">
            <a:off x="8169259" y="2557431"/>
            <a:ext cx="523056" cy="52305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9" name="Google Shape;589;p39"/>
          <p:cNvGrpSpPr/>
          <p:nvPr/>
        </p:nvGrpSpPr>
        <p:grpSpPr>
          <a:xfrm rot="-5400000">
            <a:off x="-41162" y="691890"/>
            <a:ext cx="1156175" cy="369300"/>
            <a:chOff x="7777725" y="4404925"/>
            <a:chExt cx="1156175" cy="369300"/>
          </a:xfrm>
        </p:grpSpPr>
        <p:sp>
          <p:nvSpPr>
            <p:cNvPr id="590" name="Google Shape;590;p39"/>
            <p:cNvSpPr/>
            <p:nvPr/>
          </p:nvSpPr>
          <p:spPr>
            <a:xfrm>
              <a:off x="7779250" y="4523850"/>
              <a:ext cx="1150050" cy="250375"/>
            </a:xfrm>
            <a:custGeom>
              <a:avLst/>
              <a:gdLst/>
              <a:ahLst/>
              <a:cxnLst/>
              <a:rect l="l" t="t" r="r" b="b"/>
              <a:pathLst>
                <a:path w="46002" h="10015" extrusionOk="0">
                  <a:moveTo>
                    <a:pt x="46002" y="10015"/>
                  </a:moveTo>
                  <a:lnTo>
                    <a:pt x="26217" y="10015"/>
                  </a:lnTo>
                  <a:lnTo>
                    <a:pt x="16202" y="0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oval" w="med" len="med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591" name="Google Shape;591;p39"/>
            <p:cNvSpPr/>
            <p:nvPr/>
          </p:nvSpPr>
          <p:spPr>
            <a:xfrm>
              <a:off x="7777725" y="4404925"/>
              <a:ext cx="1150050" cy="254975"/>
            </a:xfrm>
            <a:custGeom>
              <a:avLst/>
              <a:gdLst/>
              <a:ahLst/>
              <a:cxnLst/>
              <a:rect l="l" t="t" r="r" b="b"/>
              <a:pathLst>
                <a:path w="46002" h="10199" extrusionOk="0">
                  <a:moveTo>
                    <a:pt x="46002" y="10199"/>
                  </a:moveTo>
                  <a:lnTo>
                    <a:pt x="27626" y="10199"/>
                  </a:lnTo>
                  <a:lnTo>
                    <a:pt x="17427" y="0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diamond" w="med" len="med"/>
            </a:ln>
          </p:spPr>
          <p:txBody>
            <a:bodyPr/>
            <a:lstStyle/>
            <a:p>
              <a:endParaRPr lang="en-GB"/>
            </a:p>
          </p:txBody>
        </p:sp>
        <p:cxnSp>
          <p:nvCxnSpPr>
            <p:cNvPr id="592" name="Google Shape;592;p39"/>
            <p:cNvCxnSpPr/>
            <p:nvPr/>
          </p:nvCxnSpPr>
          <p:spPr>
            <a:xfrm rot="10800000">
              <a:off x="8520500" y="4532413"/>
              <a:ext cx="413400" cy="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1535873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41"/>
          <p:cNvSpPr txBox="1">
            <a:spLocks noGrp="1"/>
          </p:cNvSpPr>
          <p:nvPr>
            <p:ph type="title"/>
          </p:nvPr>
        </p:nvSpPr>
        <p:spPr>
          <a:xfrm>
            <a:off x="58062" y="306506"/>
            <a:ext cx="8100030" cy="7973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74320" marR="0" indent="-274320">
              <a:lnSpc>
                <a:spcPct val="107000"/>
              </a:lnSpc>
              <a:spcBef>
                <a:spcPts val="1800"/>
              </a:spcBef>
              <a:spcAft>
                <a:spcPts val="400"/>
              </a:spcAft>
            </a:pPr>
            <a:r>
              <a:rPr lang="en-US" b="1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Tail-log backup</a:t>
            </a:r>
            <a:endParaRPr lang="en-GB" b="1" kern="100" dirty="0">
              <a:solidFill>
                <a:schemeClr val="tx1">
                  <a:lumMod val="85000"/>
                </a:schemeClr>
              </a:solidFill>
              <a:effectLst/>
              <a:latin typeface="Aptos Display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58" name="Google Shape;658;p41"/>
          <p:cNvPicPr preferRelativeResize="0"/>
          <p:nvPr/>
        </p:nvPicPr>
        <p:blipFill rotWithShape="1">
          <a:blip r:embed="rId3">
            <a:alphaModFix amt="40000"/>
          </a:blip>
          <a:srcRect t="46586"/>
          <a:stretch/>
        </p:blipFill>
        <p:spPr>
          <a:xfrm rot="5400000">
            <a:off x="8105537" y="2445687"/>
            <a:ext cx="1367199" cy="7302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59" name="Google Shape;659;p41"/>
          <p:cNvGrpSpPr/>
          <p:nvPr/>
        </p:nvGrpSpPr>
        <p:grpSpPr>
          <a:xfrm rot="5400000">
            <a:off x="426105" y="445028"/>
            <a:ext cx="328561" cy="328561"/>
            <a:chOff x="2040096" y="423669"/>
            <a:chExt cx="328561" cy="328561"/>
          </a:xfrm>
        </p:grpSpPr>
        <p:sp>
          <p:nvSpPr>
            <p:cNvPr id="660" name="Google Shape;660;p41"/>
            <p:cNvSpPr/>
            <p:nvPr/>
          </p:nvSpPr>
          <p:spPr>
            <a:xfrm rot="-2700000">
              <a:off x="2060130" y="635464"/>
              <a:ext cx="96732" cy="96732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61" name="Google Shape;661;p41"/>
            <p:cNvSpPr/>
            <p:nvPr/>
          </p:nvSpPr>
          <p:spPr>
            <a:xfrm rot="-2700000">
              <a:off x="2156011" y="539584"/>
              <a:ext cx="96732" cy="96732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62" name="Google Shape;662;p41"/>
            <p:cNvSpPr/>
            <p:nvPr/>
          </p:nvSpPr>
          <p:spPr>
            <a:xfrm rot="-2700000">
              <a:off x="2251891" y="443703"/>
              <a:ext cx="96732" cy="96732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663" name="Google Shape;663;p41"/>
          <p:cNvGrpSpPr/>
          <p:nvPr/>
        </p:nvGrpSpPr>
        <p:grpSpPr>
          <a:xfrm>
            <a:off x="4290882" y="4603851"/>
            <a:ext cx="562255" cy="250159"/>
            <a:chOff x="5919913" y="4443375"/>
            <a:chExt cx="1066089" cy="474325"/>
          </a:xfrm>
        </p:grpSpPr>
        <p:sp>
          <p:nvSpPr>
            <p:cNvPr id="664" name="Google Shape;664;p41"/>
            <p:cNvSpPr/>
            <p:nvPr/>
          </p:nvSpPr>
          <p:spPr>
            <a:xfrm>
              <a:off x="5919913" y="4443375"/>
              <a:ext cx="1066089" cy="474317"/>
            </a:xfrm>
            <a:custGeom>
              <a:avLst/>
              <a:gdLst/>
              <a:ahLst/>
              <a:cxnLst/>
              <a:rect l="l" t="t" r="r" b="b"/>
              <a:pathLst>
                <a:path w="50057" h="22271" extrusionOk="0">
                  <a:moveTo>
                    <a:pt x="0" y="22271"/>
                  </a:moveTo>
                  <a:lnTo>
                    <a:pt x="0" y="7497"/>
                  </a:lnTo>
                  <a:lnTo>
                    <a:pt x="7498" y="0"/>
                  </a:lnTo>
                  <a:lnTo>
                    <a:pt x="37487" y="0"/>
                  </a:lnTo>
                  <a:lnTo>
                    <a:pt x="50057" y="12570"/>
                  </a:lnTo>
                  <a:lnTo>
                    <a:pt x="50057" y="22051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665" name="Google Shape;665;p41"/>
            <p:cNvSpPr/>
            <p:nvPr/>
          </p:nvSpPr>
          <p:spPr>
            <a:xfrm>
              <a:off x="6019849" y="4532301"/>
              <a:ext cx="866236" cy="385400"/>
            </a:xfrm>
            <a:custGeom>
              <a:avLst/>
              <a:gdLst/>
              <a:ahLst/>
              <a:cxnLst/>
              <a:rect l="l" t="t" r="r" b="b"/>
              <a:pathLst>
                <a:path w="50057" h="22271" extrusionOk="0">
                  <a:moveTo>
                    <a:pt x="0" y="22271"/>
                  </a:moveTo>
                  <a:lnTo>
                    <a:pt x="0" y="7497"/>
                  </a:lnTo>
                  <a:lnTo>
                    <a:pt x="7498" y="0"/>
                  </a:lnTo>
                  <a:lnTo>
                    <a:pt x="37487" y="0"/>
                  </a:lnTo>
                  <a:lnTo>
                    <a:pt x="50057" y="12570"/>
                  </a:lnTo>
                  <a:lnTo>
                    <a:pt x="50057" y="22051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4" name="Google Shape;557;p39">
            <a:extLst>
              <a:ext uri="{FF2B5EF4-FFF2-40B4-BE49-F238E27FC236}">
                <a16:creationId xmlns:a16="http://schemas.microsoft.com/office/drawing/2014/main" id="{2B4BF876-4E71-39F4-A9ED-B1512A8BAD5E}"/>
              </a:ext>
            </a:extLst>
          </p:cNvPr>
          <p:cNvSpPr txBox="1"/>
          <p:nvPr/>
        </p:nvSpPr>
        <p:spPr>
          <a:xfrm>
            <a:off x="562905" y="1187580"/>
            <a:ext cx="7703998" cy="3451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marR="0" indent="-28575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>
                <a:schemeClr val="tx1">
                  <a:lumMod val="85000"/>
                </a:schemeClr>
              </a:buClr>
              <a:buFont typeface="Wingdings" panose="05000000000000000000" pitchFamily="2" charset="2"/>
              <a:buChar char="q"/>
            </a:pP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Kreiranje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tail-log 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backup-a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koristeći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T-SQL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komande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:</a:t>
            </a:r>
          </a:p>
          <a:p>
            <a:pPr marL="285750" marR="0" indent="-28575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>
                <a:schemeClr val="tx1">
                  <a:lumMod val="85000"/>
                </a:schemeClr>
              </a:buClr>
              <a:buFont typeface="Wingdings" panose="05000000000000000000" pitchFamily="2" charset="2"/>
              <a:buChar char="q"/>
            </a:pPr>
            <a:endParaRPr lang="en-US" sz="1800" kern="100" dirty="0">
              <a:solidFill>
                <a:schemeClr val="tx1">
                  <a:lumMod val="85000"/>
                </a:schemeClr>
              </a:solidFill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285750" marR="0" indent="-28575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>
                <a:schemeClr val="tx1">
                  <a:lumMod val="85000"/>
                </a:schemeClr>
              </a:buClr>
              <a:buFont typeface="Wingdings" panose="05000000000000000000" pitchFamily="2" charset="2"/>
              <a:buChar char="q"/>
            </a:pPr>
            <a:endParaRPr lang="en-GB" sz="1800" kern="100" dirty="0">
              <a:solidFill>
                <a:schemeClr val="tx1">
                  <a:lumMod val="85000"/>
                </a:schemeClr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1" name="Rectangle 11">
            <a:extLst>
              <a:ext uri="{FF2B5EF4-FFF2-40B4-BE49-F238E27FC236}">
                <a16:creationId xmlns:a16="http://schemas.microsoft.com/office/drawing/2014/main" id="{13C4EC4B-2134-3F65-5BE2-B85A28FE89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572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13" name="Rectangle 14">
            <a:extLst>
              <a:ext uri="{FF2B5EF4-FFF2-40B4-BE49-F238E27FC236}">
                <a16:creationId xmlns:a16="http://schemas.microsoft.com/office/drawing/2014/main" id="{A1F88DB9-0BE8-9E17-8260-E849B96628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1985" y="3483312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pic>
        <p:nvPicPr>
          <p:cNvPr id="5" name="Picture 4" descr="A close-up of a computer screen&#10;&#10;Description automatically generated">
            <a:extLst>
              <a:ext uri="{FF2B5EF4-FFF2-40B4-BE49-F238E27FC236}">
                <a16:creationId xmlns:a16="http://schemas.microsoft.com/office/drawing/2014/main" id="{5F4909C4-117F-DA80-1B6B-F27C227752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799" y="1804009"/>
            <a:ext cx="4446108" cy="766071"/>
          </a:xfrm>
          <a:prstGeom prst="rect">
            <a:avLst/>
          </a:prstGeom>
        </p:spPr>
      </p:pic>
      <p:pic>
        <p:nvPicPr>
          <p:cNvPr id="6" name="Picture 5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ED1EA9CC-DDDD-8A0F-6179-BBD4454DE24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755445"/>
            <a:ext cx="3542279" cy="1735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2183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39"/>
          <p:cNvSpPr txBox="1">
            <a:spLocks noGrp="1"/>
          </p:cNvSpPr>
          <p:nvPr>
            <p:ph type="title"/>
          </p:nvPr>
        </p:nvSpPr>
        <p:spPr>
          <a:xfrm>
            <a:off x="-280726" y="351442"/>
            <a:ext cx="8835884" cy="10532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marR="0" lvl="2" algn="ctr">
              <a:lnSpc>
                <a:spcPct val="107000"/>
              </a:lnSpc>
              <a:spcBef>
                <a:spcPts val="1800"/>
              </a:spcBef>
              <a:spcAft>
                <a:spcPts val="400"/>
              </a:spcAft>
            </a:pPr>
            <a:r>
              <a:rPr lang="en-US" b="1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Full File backup</a:t>
            </a:r>
            <a:endParaRPr lang="en-GB" b="1" kern="100" dirty="0">
              <a:solidFill>
                <a:schemeClr val="tx1">
                  <a:lumMod val="85000"/>
                </a:schemeClr>
              </a:solidFill>
              <a:effectLst/>
              <a:latin typeface="Aptos Display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1" name="Google Shape;551;p39"/>
          <p:cNvSpPr/>
          <p:nvPr/>
        </p:nvSpPr>
        <p:spPr>
          <a:xfrm>
            <a:off x="648286" y="1680926"/>
            <a:ext cx="7704001" cy="2779733"/>
          </a:xfrm>
          <a:prstGeom prst="roundRect">
            <a:avLst>
              <a:gd name="adj" fmla="val 16667"/>
            </a:avLst>
          </a:prstGeom>
          <a:solidFill>
            <a:srgbClr val="191919">
              <a:alpha val="2013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7" name="Google Shape;557;p39"/>
          <p:cNvSpPr txBox="1"/>
          <p:nvPr/>
        </p:nvSpPr>
        <p:spPr>
          <a:xfrm>
            <a:off x="865415" y="1697081"/>
            <a:ext cx="7195515" cy="27474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marR="0" indent="-28575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>
                <a:schemeClr val="tx1">
                  <a:lumMod val="85000"/>
                </a:schemeClr>
              </a:buClr>
              <a:buFont typeface="Wingdings" panose="05000000000000000000" pitchFamily="2" charset="2"/>
              <a:buChar char="v"/>
            </a:pP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Fajlovi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u SQL Server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bazi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podataka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mogu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se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pojedinačno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backup-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ovati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i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restore-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ovati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. </a:t>
            </a:r>
          </a:p>
          <a:p>
            <a:pPr marL="285750" marR="0" indent="-28575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>
                <a:schemeClr val="tx1">
                  <a:lumMod val="85000"/>
                </a:schemeClr>
              </a:buClr>
              <a:buFont typeface="Wingdings" panose="05000000000000000000" pitchFamily="2" charset="2"/>
              <a:buChar char="v"/>
            </a:pP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Takođe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može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se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specificirati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cela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grupa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fajlova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umesto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pojedinačno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svaki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fajl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. </a:t>
            </a:r>
          </a:p>
          <a:p>
            <a:pPr marL="285750" marR="0" indent="-28575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>
                <a:schemeClr val="tx1">
                  <a:lumMod val="85000"/>
                </a:schemeClr>
              </a:buClr>
              <a:buFont typeface="Wingdings" panose="05000000000000000000" pitchFamily="2" charset="2"/>
              <a:buChar char="v"/>
            </a:pP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Ako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je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bilo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koji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fajl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u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grupi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fajlova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offline (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na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primer,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jer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se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fajl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restore-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uje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),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cela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grupa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fajlova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je offline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i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ne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može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se backup-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ovati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</a:p>
          <a:p>
            <a:pPr marL="285750" marR="0" indent="-28575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>
                <a:schemeClr val="tx1">
                  <a:lumMod val="85000"/>
                </a:schemeClr>
              </a:buClr>
              <a:buFont typeface="Wingdings" panose="05000000000000000000" pitchFamily="2" charset="2"/>
              <a:buChar char="v"/>
            </a:pP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File backup read-only </a:t>
            </a: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grupa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fajlova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može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se </a:t>
            </a: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kombinovati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sa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parcijalnim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backup-</a:t>
            </a: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om.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endParaRPr lang="en-GB" sz="1800" kern="100" dirty="0">
              <a:solidFill>
                <a:schemeClr val="tx1">
                  <a:lumMod val="85000"/>
                </a:schemeClr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88" name="Google Shape;588;p39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 rot="8099886">
            <a:off x="8169259" y="2557431"/>
            <a:ext cx="523056" cy="52305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9" name="Google Shape;589;p39"/>
          <p:cNvGrpSpPr/>
          <p:nvPr/>
        </p:nvGrpSpPr>
        <p:grpSpPr>
          <a:xfrm rot="-5400000">
            <a:off x="-41162" y="691890"/>
            <a:ext cx="1156175" cy="369300"/>
            <a:chOff x="7777725" y="4404925"/>
            <a:chExt cx="1156175" cy="369300"/>
          </a:xfrm>
        </p:grpSpPr>
        <p:sp>
          <p:nvSpPr>
            <p:cNvPr id="590" name="Google Shape;590;p39"/>
            <p:cNvSpPr/>
            <p:nvPr/>
          </p:nvSpPr>
          <p:spPr>
            <a:xfrm>
              <a:off x="7779250" y="4523850"/>
              <a:ext cx="1150050" cy="250375"/>
            </a:xfrm>
            <a:custGeom>
              <a:avLst/>
              <a:gdLst/>
              <a:ahLst/>
              <a:cxnLst/>
              <a:rect l="l" t="t" r="r" b="b"/>
              <a:pathLst>
                <a:path w="46002" h="10015" extrusionOk="0">
                  <a:moveTo>
                    <a:pt x="46002" y="10015"/>
                  </a:moveTo>
                  <a:lnTo>
                    <a:pt x="26217" y="10015"/>
                  </a:lnTo>
                  <a:lnTo>
                    <a:pt x="16202" y="0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oval" w="med" len="med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591" name="Google Shape;591;p39"/>
            <p:cNvSpPr/>
            <p:nvPr/>
          </p:nvSpPr>
          <p:spPr>
            <a:xfrm>
              <a:off x="7777725" y="4404925"/>
              <a:ext cx="1150050" cy="254975"/>
            </a:xfrm>
            <a:custGeom>
              <a:avLst/>
              <a:gdLst/>
              <a:ahLst/>
              <a:cxnLst/>
              <a:rect l="l" t="t" r="r" b="b"/>
              <a:pathLst>
                <a:path w="46002" h="10199" extrusionOk="0">
                  <a:moveTo>
                    <a:pt x="46002" y="10199"/>
                  </a:moveTo>
                  <a:lnTo>
                    <a:pt x="27626" y="10199"/>
                  </a:lnTo>
                  <a:lnTo>
                    <a:pt x="17427" y="0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diamond" w="med" len="med"/>
            </a:ln>
          </p:spPr>
          <p:txBody>
            <a:bodyPr/>
            <a:lstStyle/>
            <a:p>
              <a:endParaRPr lang="en-GB"/>
            </a:p>
          </p:txBody>
        </p:sp>
        <p:cxnSp>
          <p:nvCxnSpPr>
            <p:cNvPr id="592" name="Google Shape;592;p39"/>
            <p:cNvCxnSpPr/>
            <p:nvPr/>
          </p:nvCxnSpPr>
          <p:spPr>
            <a:xfrm rot="10800000">
              <a:off x="8520500" y="4532413"/>
              <a:ext cx="413400" cy="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27085574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41"/>
          <p:cNvSpPr txBox="1">
            <a:spLocks noGrp="1"/>
          </p:cNvSpPr>
          <p:nvPr>
            <p:ph type="title"/>
          </p:nvPr>
        </p:nvSpPr>
        <p:spPr>
          <a:xfrm>
            <a:off x="491588" y="223300"/>
            <a:ext cx="7704000" cy="7973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marR="0" lvl="2" algn="ctr">
              <a:lnSpc>
                <a:spcPct val="107000"/>
              </a:lnSpc>
              <a:spcBef>
                <a:spcPts val="1800"/>
              </a:spcBef>
              <a:spcAft>
                <a:spcPts val="400"/>
              </a:spcAft>
            </a:pPr>
            <a:r>
              <a:rPr lang="en-US" b="1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Full File backup</a:t>
            </a:r>
            <a:endParaRPr lang="en-GB" b="1" kern="100" dirty="0">
              <a:solidFill>
                <a:schemeClr val="tx1">
                  <a:lumMod val="85000"/>
                </a:schemeClr>
              </a:solidFill>
              <a:effectLst/>
              <a:latin typeface="Aptos Display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45" name="Google Shape;645;p41"/>
          <p:cNvSpPr/>
          <p:nvPr/>
        </p:nvSpPr>
        <p:spPr>
          <a:xfrm>
            <a:off x="1262268" y="1920883"/>
            <a:ext cx="6669156" cy="2497742"/>
          </a:xfrm>
          <a:prstGeom prst="rect">
            <a:avLst/>
          </a:prstGeom>
          <a:solidFill>
            <a:srgbClr val="191919">
              <a:alpha val="2013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just" rtl="0">
              <a:spcBef>
                <a:spcPts val="0"/>
              </a:spcBef>
              <a:spcAft>
                <a:spcPts val="0"/>
              </a:spcAft>
            </a:pPr>
            <a:endParaRPr lang="en-GB" sz="1200" b="0" i="0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58" name="Google Shape;658;p41"/>
          <p:cNvPicPr preferRelativeResize="0"/>
          <p:nvPr/>
        </p:nvPicPr>
        <p:blipFill rotWithShape="1">
          <a:blip r:embed="rId3">
            <a:alphaModFix amt="40000"/>
          </a:blip>
          <a:srcRect t="46586"/>
          <a:stretch/>
        </p:blipFill>
        <p:spPr>
          <a:xfrm rot="5400000">
            <a:off x="8105537" y="2445687"/>
            <a:ext cx="1367199" cy="7302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59" name="Google Shape;659;p41"/>
          <p:cNvGrpSpPr/>
          <p:nvPr/>
        </p:nvGrpSpPr>
        <p:grpSpPr>
          <a:xfrm rot="5400000">
            <a:off x="426105" y="445028"/>
            <a:ext cx="328561" cy="328561"/>
            <a:chOff x="2040096" y="423669"/>
            <a:chExt cx="328561" cy="328561"/>
          </a:xfrm>
        </p:grpSpPr>
        <p:sp>
          <p:nvSpPr>
            <p:cNvPr id="660" name="Google Shape;660;p41"/>
            <p:cNvSpPr/>
            <p:nvPr/>
          </p:nvSpPr>
          <p:spPr>
            <a:xfrm rot="-2700000">
              <a:off x="2060130" y="635464"/>
              <a:ext cx="96732" cy="96732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61" name="Google Shape;661;p41"/>
            <p:cNvSpPr/>
            <p:nvPr/>
          </p:nvSpPr>
          <p:spPr>
            <a:xfrm rot="-2700000">
              <a:off x="2156011" y="539584"/>
              <a:ext cx="96732" cy="96732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62" name="Google Shape;662;p41"/>
            <p:cNvSpPr/>
            <p:nvPr/>
          </p:nvSpPr>
          <p:spPr>
            <a:xfrm rot="-2700000">
              <a:off x="2251891" y="443703"/>
              <a:ext cx="96732" cy="96732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663" name="Google Shape;663;p41"/>
          <p:cNvGrpSpPr/>
          <p:nvPr/>
        </p:nvGrpSpPr>
        <p:grpSpPr>
          <a:xfrm>
            <a:off x="4290882" y="4603851"/>
            <a:ext cx="562255" cy="250159"/>
            <a:chOff x="5919913" y="4443375"/>
            <a:chExt cx="1066089" cy="474325"/>
          </a:xfrm>
        </p:grpSpPr>
        <p:sp>
          <p:nvSpPr>
            <p:cNvPr id="664" name="Google Shape;664;p41"/>
            <p:cNvSpPr/>
            <p:nvPr/>
          </p:nvSpPr>
          <p:spPr>
            <a:xfrm>
              <a:off x="5919913" y="4443375"/>
              <a:ext cx="1066089" cy="474317"/>
            </a:xfrm>
            <a:custGeom>
              <a:avLst/>
              <a:gdLst/>
              <a:ahLst/>
              <a:cxnLst/>
              <a:rect l="l" t="t" r="r" b="b"/>
              <a:pathLst>
                <a:path w="50057" h="22271" extrusionOk="0">
                  <a:moveTo>
                    <a:pt x="0" y="22271"/>
                  </a:moveTo>
                  <a:lnTo>
                    <a:pt x="0" y="7497"/>
                  </a:lnTo>
                  <a:lnTo>
                    <a:pt x="7498" y="0"/>
                  </a:lnTo>
                  <a:lnTo>
                    <a:pt x="37487" y="0"/>
                  </a:lnTo>
                  <a:lnTo>
                    <a:pt x="50057" y="12570"/>
                  </a:lnTo>
                  <a:lnTo>
                    <a:pt x="50057" y="22051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665" name="Google Shape;665;p41"/>
            <p:cNvSpPr/>
            <p:nvPr/>
          </p:nvSpPr>
          <p:spPr>
            <a:xfrm>
              <a:off x="6019849" y="4532301"/>
              <a:ext cx="866236" cy="385400"/>
            </a:xfrm>
            <a:custGeom>
              <a:avLst/>
              <a:gdLst/>
              <a:ahLst/>
              <a:cxnLst/>
              <a:rect l="l" t="t" r="r" b="b"/>
              <a:pathLst>
                <a:path w="50057" h="22271" extrusionOk="0">
                  <a:moveTo>
                    <a:pt x="0" y="22271"/>
                  </a:moveTo>
                  <a:lnTo>
                    <a:pt x="0" y="7497"/>
                  </a:lnTo>
                  <a:lnTo>
                    <a:pt x="7498" y="0"/>
                  </a:lnTo>
                  <a:lnTo>
                    <a:pt x="37487" y="0"/>
                  </a:lnTo>
                  <a:lnTo>
                    <a:pt x="50057" y="12570"/>
                  </a:lnTo>
                  <a:lnTo>
                    <a:pt x="50057" y="22051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3" name="Google Shape;557;p39">
            <a:extLst>
              <a:ext uri="{FF2B5EF4-FFF2-40B4-BE49-F238E27FC236}">
                <a16:creationId xmlns:a16="http://schemas.microsoft.com/office/drawing/2014/main" id="{194153B7-5B61-BE21-8E04-28A49EEDACB6}"/>
              </a:ext>
            </a:extLst>
          </p:cNvPr>
          <p:cNvSpPr txBox="1"/>
          <p:nvPr/>
        </p:nvSpPr>
        <p:spPr>
          <a:xfrm>
            <a:off x="1262269" y="1320738"/>
            <a:ext cx="6669155" cy="2037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marR="0" indent="-28575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>
                <a:schemeClr val="tx1">
                  <a:lumMod val="85000"/>
                </a:schemeClr>
              </a:buClr>
              <a:buFont typeface="Wingdings" panose="05000000000000000000" pitchFamily="2" charset="2"/>
              <a:buChar char="q"/>
            </a:pP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File backup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i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Full recovery model:</a:t>
            </a:r>
            <a:endParaRPr lang="en-GB" sz="1800" kern="100" dirty="0">
              <a:solidFill>
                <a:schemeClr val="tx1">
                  <a:lumMod val="85000"/>
                </a:schemeClr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Picture 3" descr="A diagram of a data backup&#10;&#10;Description automatically generated">
            <a:extLst>
              <a:ext uri="{FF2B5EF4-FFF2-40B4-BE49-F238E27FC236}">
                <a16:creationId xmlns:a16="http://schemas.microsoft.com/office/drawing/2014/main" id="{4CF49626-48BC-1B29-0AD3-F115DEB562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2416" y="2001202"/>
            <a:ext cx="2868860" cy="233710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946523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39"/>
          <p:cNvSpPr txBox="1">
            <a:spLocks noGrp="1"/>
          </p:cNvSpPr>
          <p:nvPr>
            <p:ph type="title"/>
          </p:nvPr>
        </p:nvSpPr>
        <p:spPr>
          <a:xfrm>
            <a:off x="372153" y="380737"/>
            <a:ext cx="7951223" cy="10080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74320" marR="0" indent="-274320">
              <a:lnSpc>
                <a:spcPct val="107000"/>
              </a:lnSpc>
              <a:spcBef>
                <a:spcPts val="1800"/>
              </a:spcBef>
              <a:spcAft>
                <a:spcPts val="400"/>
              </a:spcAft>
            </a:pPr>
            <a:r>
              <a:rPr lang="en-US" b="1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Full File backup</a:t>
            </a:r>
            <a:endParaRPr lang="en-GB" b="1" kern="100" dirty="0">
              <a:solidFill>
                <a:schemeClr val="tx1">
                  <a:lumMod val="85000"/>
                </a:schemeClr>
              </a:solidFill>
              <a:effectLst/>
              <a:latin typeface="Aptos Display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7" name="Google Shape;557;p39"/>
          <p:cNvSpPr txBox="1"/>
          <p:nvPr/>
        </p:nvSpPr>
        <p:spPr>
          <a:xfrm>
            <a:off x="634180" y="1388815"/>
            <a:ext cx="7547942" cy="34648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Primer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kreiranja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Full file backup-a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orišćenje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SQL Server Management Studio (SSMS):</a:t>
            </a:r>
            <a:endParaRPr lang="en-US" sz="1800" kern="100" dirty="0">
              <a:solidFill>
                <a:schemeClr val="tx1">
                  <a:lumMod val="85000"/>
                </a:schemeClr>
              </a:solidFill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85000"/>
                </a:schemeClr>
              </a:buClr>
              <a:buFont typeface="Symbol" panose="05050102010706020507" pitchFamily="18" charset="2"/>
              <a:buChar char=""/>
            </a:pPr>
            <a:r>
              <a:rPr lang="en-US" sz="12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Otvoriti</a:t>
            </a:r>
            <a:r>
              <a:rPr lang="en-US" sz="12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SQL Server Management Studio I </a:t>
            </a:r>
            <a:r>
              <a:rPr lang="en-US" sz="12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povezati</a:t>
            </a:r>
            <a:r>
              <a:rPr lang="en-US" sz="12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se </a:t>
            </a:r>
            <a:r>
              <a:rPr lang="en-US" sz="12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sa</a:t>
            </a:r>
            <a:r>
              <a:rPr lang="en-US" sz="12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serverom</a:t>
            </a:r>
            <a:r>
              <a:rPr lang="en-US" sz="12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koji </a:t>
            </a:r>
            <a:r>
              <a:rPr lang="en-US" sz="12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sadrži</a:t>
            </a:r>
            <a:r>
              <a:rPr lang="en-US" sz="12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bazu</a:t>
            </a:r>
            <a:r>
              <a:rPr lang="en-US" sz="12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podataka</a:t>
            </a:r>
            <a:r>
              <a:rPr lang="en-US" sz="12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  <a:endParaRPr lang="en-GB" sz="1200" kern="100" dirty="0">
              <a:solidFill>
                <a:schemeClr val="tx1">
                  <a:lumMod val="85000"/>
                </a:schemeClr>
              </a:solidFill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85000"/>
                </a:schemeClr>
              </a:buClr>
              <a:buFont typeface="Symbol" panose="05050102010706020507" pitchFamily="18" charset="2"/>
              <a:buChar char=""/>
            </a:pPr>
            <a:r>
              <a:rPr lang="en-US" sz="12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U Object Explorer </a:t>
            </a:r>
            <a:r>
              <a:rPr lang="en-US" sz="12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prozoru</a:t>
            </a:r>
            <a:r>
              <a:rPr lang="en-US" sz="12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US" sz="12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proširiti</a:t>
            </a:r>
            <a:r>
              <a:rPr lang="en-US" sz="12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bazu</a:t>
            </a:r>
            <a:r>
              <a:rPr lang="en-US" sz="12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podataka</a:t>
            </a:r>
            <a:r>
              <a:rPr lang="en-US" sz="12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za </a:t>
            </a:r>
            <a:r>
              <a:rPr lang="en-US" sz="12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koju</a:t>
            </a:r>
            <a:r>
              <a:rPr lang="en-US" sz="12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je </a:t>
            </a:r>
            <a:r>
              <a:rPr lang="en-US" sz="12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potrebno</a:t>
            </a:r>
            <a:r>
              <a:rPr lang="en-US" sz="12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napraviti</a:t>
            </a:r>
            <a:r>
              <a:rPr lang="en-US" sz="12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backup.</a:t>
            </a:r>
            <a:endParaRPr lang="en-GB" sz="1200" kern="100" dirty="0">
              <a:solidFill>
                <a:schemeClr val="tx1">
                  <a:lumMod val="85000"/>
                </a:schemeClr>
              </a:solidFill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85000"/>
                </a:schemeClr>
              </a:buClr>
              <a:buFont typeface="Symbol" panose="05050102010706020507" pitchFamily="18" charset="2"/>
              <a:buChar char=""/>
            </a:pPr>
            <a:r>
              <a:rPr lang="en-US" sz="12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Proširiti</a:t>
            </a:r>
            <a:r>
              <a:rPr lang="en-US" sz="12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stavku</a:t>
            </a:r>
            <a:r>
              <a:rPr lang="en-US" sz="12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Databases I </a:t>
            </a:r>
            <a:r>
              <a:rPr lang="en-US" sz="12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zatim</a:t>
            </a:r>
            <a:r>
              <a:rPr lang="en-US" sz="12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proširiti</a:t>
            </a:r>
            <a:r>
              <a:rPr lang="en-US" sz="12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odgovarajuću</a:t>
            </a:r>
            <a:r>
              <a:rPr lang="en-US" sz="12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bazu</a:t>
            </a:r>
            <a:r>
              <a:rPr lang="en-US" sz="12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podataka</a:t>
            </a:r>
            <a:r>
              <a:rPr lang="en-US" sz="12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  <a:endParaRPr lang="en-GB" sz="1200" kern="100" dirty="0">
              <a:solidFill>
                <a:schemeClr val="tx1">
                  <a:lumMod val="85000"/>
                </a:schemeClr>
              </a:solidFill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85000"/>
                </a:schemeClr>
              </a:buClr>
              <a:buFont typeface="Symbol" panose="05050102010706020507" pitchFamily="18" charset="2"/>
              <a:buChar char=""/>
            </a:pPr>
            <a:r>
              <a:rPr lang="en-US" sz="12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Kliknuti</a:t>
            </a:r>
            <a:r>
              <a:rPr lang="en-US" sz="12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desnim</a:t>
            </a:r>
            <a:r>
              <a:rPr lang="en-US" sz="12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tasterom</a:t>
            </a:r>
            <a:r>
              <a:rPr lang="en-US" sz="12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miša</a:t>
            </a:r>
            <a:r>
              <a:rPr lang="en-US" sz="12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na</a:t>
            </a:r>
            <a:r>
              <a:rPr lang="en-US" sz="12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Files u </a:t>
            </a:r>
            <a:r>
              <a:rPr lang="en-US" sz="12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okviru</a:t>
            </a:r>
            <a:r>
              <a:rPr lang="en-US" sz="12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baze</a:t>
            </a:r>
            <a:r>
              <a:rPr lang="en-US" sz="12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podataka</a:t>
            </a:r>
            <a:r>
              <a:rPr lang="en-US" sz="12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, I </a:t>
            </a:r>
            <a:r>
              <a:rPr lang="en-US" sz="12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izabrati</a:t>
            </a:r>
            <a:r>
              <a:rPr lang="en-US" sz="12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Tasks, a </a:t>
            </a:r>
            <a:r>
              <a:rPr lang="en-US" sz="12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zatim</a:t>
            </a:r>
            <a:r>
              <a:rPr lang="en-US" sz="12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Back Up. </a:t>
            </a:r>
            <a:r>
              <a:rPr lang="en-US" sz="12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Pojavljuje</a:t>
            </a:r>
            <a:r>
              <a:rPr lang="en-US" sz="12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se </a:t>
            </a:r>
            <a:r>
              <a:rPr lang="en-US" sz="12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dijalog</a:t>
            </a:r>
            <a:r>
              <a:rPr lang="en-US" sz="12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Back Up Database.</a:t>
            </a:r>
            <a:endParaRPr lang="en-GB" sz="1200" kern="100" dirty="0">
              <a:solidFill>
                <a:schemeClr val="tx1">
                  <a:lumMod val="85000"/>
                </a:schemeClr>
              </a:solidFill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85000"/>
                </a:schemeClr>
              </a:buClr>
              <a:buFont typeface="Symbol" panose="05050102010706020507" pitchFamily="18" charset="2"/>
              <a:buChar char=""/>
            </a:pPr>
            <a:r>
              <a:rPr lang="en-US" sz="12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Na </a:t>
            </a:r>
            <a:r>
              <a:rPr lang="en-US" sz="12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listi</a:t>
            </a:r>
            <a:r>
              <a:rPr lang="en-US" sz="12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Database </a:t>
            </a:r>
            <a:r>
              <a:rPr lang="en-US" sz="12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proveriti</a:t>
            </a:r>
            <a:r>
              <a:rPr lang="en-US" sz="12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ime</a:t>
            </a:r>
            <a:r>
              <a:rPr lang="en-US" sz="12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baze</a:t>
            </a:r>
            <a:r>
              <a:rPr lang="en-US" sz="12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podataka</a:t>
            </a:r>
            <a:r>
              <a:rPr lang="en-US" sz="12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. </a:t>
            </a:r>
            <a:r>
              <a:rPr lang="en-US" sz="12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Opciono</a:t>
            </a:r>
            <a:r>
              <a:rPr lang="en-US" sz="12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može</a:t>
            </a:r>
            <a:r>
              <a:rPr lang="en-US" sz="12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da se </a:t>
            </a:r>
            <a:r>
              <a:rPr lang="en-US" sz="12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izaberete</a:t>
            </a:r>
            <a:r>
              <a:rPr lang="en-US" sz="12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druga</a:t>
            </a:r>
            <a:r>
              <a:rPr lang="en-US" sz="12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baza</a:t>
            </a:r>
            <a:r>
              <a:rPr lang="en-US" sz="12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podataka</a:t>
            </a:r>
            <a:r>
              <a:rPr lang="en-US" sz="12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sa</a:t>
            </a:r>
            <a:r>
              <a:rPr lang="en-US" sz="12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liste</a:t>
            </a:r>
            <a:r>
              <a:rPr lang="en-US" sz="12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  <a:endParaRPr lang="en-GB" sz="1200" kern="100" dirty="0">
              <a:solidFill>
                <a:schemeClr val="tx1">
                  <a:lumMod val="85000"/>
                </a:schemeClr>
              </a:solidFill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85000"/>
                </a:schemeClr>
              </a:buClr>
              <a:buFont typeface="Symbol" panose="05050102010706020507" pitchFamily="18" charset="2"/>
              <a:buChar char=""/>
            </a:pPr>
            <a:r>
              <a:rPr lang="en-US" sz="12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U </a:t>
            </a:r>
            <a:r>
              <a:rPr lang="en-US" sz="12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listi</a:t>
            </a:r>
            <a:r>
              <a:rPr lang="en-US" sz="12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Backup type, </a:t>
            </a:r>
            <a:r>
              <a:rPr lang="en-US" sz="12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izabrati</a:t>
            </a:r>
            <a:r>
              <a:rPr lang="en-US" sz="12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Full </a:t>
            </a:r>
            <a:r>
              <a:rPr lang="en-US" sz="12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ili</a:t>
            </a:r>
            <a:r>
              <a:rPr lang="en-US" sz="12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Differential.</a:t>
            </a:r>
            <a:endParaRPr lang="en-GB" sz="1200" kern="100" dirty="0">
              <a:solidFill>
                <a:schemeClr val="tx1">
                  <a:lumMod val="85000"/>
                </a:schemeClr>
              </a:solidFill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85000"/>
                </a:schemeClr>
              </a:buClr>
              <a:buFont typeface="Symbol" panose="05050102010706020507" pitchFamily="18" charset="2"/>
              <a:buChar char=""/>
            </a:pPr>
            <a:r>
              <a:rPr lang="en-US" sz="12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Za </a:t>
            </a:r>
            <a:r>
              <a:rPr lang="en-US" sz="12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opciju</a:t>
            </a:r>
            <a:r>
              <a:rPr lang="en-US" sz="12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Backup component </a:t>
            </a:r>
            <a:r>
              <a:rPr lang="en-US" sz="12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izabrati</a:t>
            </a:r>
            <a:r>
              <a:rPr lang="en-US" sz="12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File and Filegroups.</a:t>
            </a:r>
            <a:endParaRPr lang="en-GB" sz="1200" kern="100" dirty="0">
              <a:solidFill>
                <a:schemeClr val="tx1">
                  <a:lumMod val="85000"/>
                </a:schemeClr>
              </a:solidFill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>
                <a:schemeClr val="tx1">
                  <a:lumMod val="85000"/>
                </a:schemeClr>
              </a:buClr>
              <a:buFont typeface="Symbol" panose="05050102010706020507" pitchFamily="18" charset="2"/>
              <a:buChar char=""/>
            </a:pPr>
            <a:r>
              <a:rPr lang="en-US" sz="12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U </a:t>
            </a:r>
            <a:r>
              <a:rPr lang="en-US" sz="12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dijalogu</a:t>
            </a:r>
            <a:r>
              <a:rPr lang="en-US" sz="12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Select Files and Filegroups </a:t>
            </a:r>
            <a:r>
              <a:rPr lang="en-US" sz="12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izabrati</a:t>
            </a:r>
            <a:r>
              <a:rPr lang="en-US" sz="12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datoteke</a:t>
            </a:r>
            <a:r>
              <a:rPr lang="en-US" sz="12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I </a:t>
            </a:r>
            <a:r>
              <a:rPr lang="en-US" sz="12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grupe</a:t>
            </a:r>
            <a:r>
              <a:rPr lang="en-US" sz="12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datoteka</a:t>
            </a:r>
            <a:r>
              <a:rPr lang="en-US" sz="12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za </a:t>
            </a:r>
            <a:r>
              <a:rPr lang="en-US" sz="12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koje</a:t>
            </a:r>
            <a:r>
              <a:rPr lang="en-US" sz="12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je </a:t>
            </a:r>
            <a:r>
              <a:rPr lang="en-US" sz="12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potrebno</a:t>
            </a:r>
            <a:r>
              <a:rPr lang="en-US" sz="12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napraviti</a:t>
            </a:r>
            <a:r>
              <a:rPr lang="en-US" sz="12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backup. </a:t>
            </a:r>
            <a:r>
              <a:rPr lang="en-US" sz="12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Može</a:t>
            </a:r>
            <a:r>
              <a:rPr lang="en-US" sz="12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se </a:t>
            </a:r>
            <a:r>
              <a:rPr lang="en-US" sz="12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odabrati</a:t>
            </a:r>
            <a:r>
              <a:rPr lang="en-US" sz="12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jedna</a:t>
            </a:r>
            <a:r>
              <a:rPr lang="en-US" sz="12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ili</a:t>
            </a:r>
            <a:r>
              <a:rPr lang="en-US" sz="12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više</a:t>
            </a:r>
            <a:r>
              <a:rPr lang="en-US" sz="12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pojedinačnih</a:t>
            </a:r>
            <a:r>
              <a:rPr lang="en-US" sz="12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datoteka</a:t>
            </a:r>
            <a:r>
              <a:rPr lang="en-US" sz="12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ili</a:t>
            </a:r>
            <a:r>
              <a:rPr lang="en-US" sz="12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označiti</a:t>
            </a:r>
            <a:r>
              <a:rPr lang="en-US" sz="12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polje za </a:t>
            </a:r>
            <a:r>
              <a:rPr lang="en-US" sz="12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grupu</a:t>
            </a:r>
            <a:r>
              <a:rPr lang="en-US" sz="12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datoteka</a:t>
            </a:r>
            <a:r>
              <a:rPr lang="en-US" sz="12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da bi se </a:t>
            </a:r>
            <a:r>
              <a:rPr lang="en-US" sz="12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automatski</a:t>
            </a:r>
            <a:r>
              <a:rPr lang="en-US" sz="12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odabrali</a:t>
            </a:r>
            <a:r>
              <a:rPr lang="en-US" sz="12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sve</a:t>
            </a:r>
            <a:r>
              <a:rPr lang="en-US" sz="12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datoteke</a:t>
            </a:r>
            <a:r>
              <a:rPr lang="en-US" sz="12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u </a:t>
            </a:r>
            <a:r>
              <a:rPr lang="en-US" sz="12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toj</a:t>
            </a:r>
            <a:r>
              <a:rPr lang="en-US" sz="12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grupi</a:t>
            </a:r>
            <a:r>
              <a:rPr lang="en-US" sz="12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datoteka</a:t>
            </a:r>
            <a:r>
              <a:rPr lang="en-US" sz="12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  <a:endParaRPr lang="en-GB" sz="1200" kern="100" dirty="0">
              <a:solidFill>
                <a:schemeClr val="tx1">
                  <a:lumMod val="85000"/>
                </a:schemeClr>
              </a:solidFill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285750" marR="0" indent="-28575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Ø"/>
            </a:pPr>
            <a:endParaRPr lang="en-GB" sz="1800" kern="100" dirty="0">
              <a:solidFill>
                <a:schemeClr val="tx1">
                  <a:lumMod val="85000"/>
                </a:schemeClr>
              </a:solidFill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88" name="Google Shape;588;p39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 rot="8099886">
            <a:off x="8169259" y="2557431"/>
            <a:ext cx="523056" cy="52305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9" name="Google Shape;589;p39"/>
          <p:cNvGrpSpPr/>
          <p:nvPr/>
        </p:nvGrpSpPr>
        <p:grpSpPr>
          <a:xfrm rot="-5400000">
            <a:off x="-41162" y="691890"/>
            <a:ext cx="1156175" cy="369300"/>
            <a:chOff x="7777725" y="4404925"/>
            <a:chExt cx="1156175" cy="369300"/>
          </a:xfrm>
        </p:grpSpPr>
        <p:sp>
          <p:nvSpPr>
            <p:cNvPr id="590" name="Google Shape;590;p39"/>
            <p:cNvSpPr/>
            <p:nvPr/>
          </p:nvSpPr>
          <p:spPr>
            <a:xfrm>
              <a:off x="7779250" y="4523850"/>
              <a:ext cx="1150050" cy="250375"/>
            </a:xfrm>
            <a:custGeom>
              <a:avLst/>
              <a:gdLst/>
              <a:ahLst/>
              <a:cxnLst/>
              <a:rect l="l" t="t" r="r" b="b"/>
              <a:pathLst>
                <a:path w="46002" h="10015" extrusionOk="0">
                  <a:moveTo>
                    <a:pt x="46002" y="10015"/>
                  </a:moveTo>
                  <a:lnTo>
                    <a:pt x="26217" y="10015"/>
                  </a:lnTo>
                  <a:lnTo>
                    <a:pt x="16202" y="0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oval" w="med" len="med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591" name="Google Shape;591;p39"/>
            <p:cNvSpPr/>
            <p:nvPr/>
          </p:nvSpPr>
          <p:spPr>
            <a:xfrm>
              <a:off x="7777725" y="4404925"/>
              <a:ext cx="1150050" cy="254975"/>
            </a:xfrm>
            <a:custGeom>
              <a:avLst/>
              <a:gdLst/>
              <a:ahLst/>
              <a:cxnLst/>
              <a:rect l="l" t="t" r="r" b="b"/>
              <a:pathLst>
                <a:path w="46002" h="10199" extrusionOk="0">
                  <a:moveTo>
                    <a:pt x="46002" y="10199"/>
                  </a:moveTo>
                  <a:lnTo>
                    <a:pt x="27626" y="10199"/>
                  </a:lnTo>
                  <a:lnTo>
                    <a:pt x="17427" y="0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diamond" w="med" len="med"/>
            </a:ln>
          </p:spPr>
          <p:txBody>
            <a:bodyPr/>
            <a:lstStyle/>
            <a:p>
              <a:endParaRPr lang="en-GB"/>
            </a:p>
          </p:txBody>
        </p:sp>
        <p:cxnSp>
          <p:nvCxnSpPr>
            <p:cNvPr id="592" name="Google Shape;592;p39"/>
            <p:cNvCxnSpPr/>
            <p:nvPr/>
          </p:nvCxnSpPr>
          <p:spPr>
            <a:xfrm rot="10800000">
              <a:off x="8520500" y="4532413"/>
              <a:ext cx="413400" cy="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22374792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39"/>
          <p:cNvSpPr txBox="1">
            <a:spLocks noGrp="1"/>
          </p:cNvSpPr>
          <p:nvPr>
            <p:ph type="title"/>
          </p:nvPr>
        </p:nvSpPr>
        <p:spPr>
          <a:xfrm>
            <a:off x="432538" y="315983"/>
            <a:ext cx="7951223" cy="10080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74320" marR="0" indent="-274320">
              <a:lnSpc>
                <a:spcPct val="107000"/>
              </a:lnSpc>
              <a:spcBef>
                <a:spcPts val="1800"/>
              </a:spcBef>
              <a:spcAft>
                <a:spcPts val="400"/>
              </a:spcAft>
            </a:pPr>
            <a:r>
              <a:rPr lang="en-US" b="1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Full File backup</a:t>
            </a:r>
            <a:endParaRPr lang="en-GB" b="1" kern="100" dirty="0">
              <a:solidFill>
                <a:schemeClr val="tx1">
                  <a:lumMod val="85000"/>
                </a:schemeClr>
              </a:solidFill>
              <a:effectLst/>
              <a:latin typeface="Aptos Display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7" name="Google Shape;557;p39"/>
          <p:cNvSpPr txBox="1"/>
          <p:nvPr/>
        </p:nvSpPr>
        <p:spPr>
          <a:xfrm>
            <a:off x="701829" y="1192888"/>
            <a:ext cx="7412643" cy="34648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Primer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kreiranja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Full file backup-a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orišćenje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SQL Server Management Studio (SSMS):</a:t>
            </a:r>
            <a:endParaRPr lang="en-US" sz="1800" kern="100" dirty="0">
              <a:solidFill>
                <a:schemeClr val="tx1">
                  <a:lumMod val="85000"/>
                </a:schemeClr>
              </a:solidFill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285750" marR="0" indent="-28575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Ø"/>
            </a:pPr>
            <a:endParaRPr lang="en-GB" sz="1800" kern="100" dirty="0">
              <a:solidFill>
                <a:schemeClr val="tx1">
                  <a:lumMod val="85000"/>
                </a:schemeClr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88" name="Google Shape;588;p39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 rot="8099886">
            <a:off x="8169259" y="2557431"/>
            <a:ext cx="523056" cy="52305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9" name="Google Shape;589;p39"/>
          <p:cNvGrpSpPr/>
          <p:nvPr/>
        </p:nvGrpSpPr>
        <p:grpSpPr>
          <a:xfrm rot="-5400000">
            <a:off x="-41162" y="691890"/>
            <a:ext cx="1156175" cy="369300"/>
            <a:chOff x="7777725" y="4404925"/>
            <a:chExt cx="1156175" cy="369300"/>
          </a:xfrm>
        </p:grpSpPr>
        <p:sp>
          <p:nvSpPr>
            <p:cNvPr id="590" name="Google Shape;590;p39"/>
            <p:cNvSpPr/>
            <p:nvPr/>
          </p:nvSpPr>
          <p:spPr>
            <a:xfrm>
              <a:off x="7779250" y="4523850"/>
              <a:ext cx="1150050" cy="250375"/>
            </a:xfrm>
            <a:custGeom>
              <a:avLst/>
              <a:gdLst/>
              <a:ahLst/>
              <a:cxnLst/>
              <a:rect l="l" t="t" r="r" b="b"/>
              <a:pathLst>
                <a:path w="46002" h="10015" extrusionOk="0">
                  <a:moveTo>
                    <a:pt x="46002" y="10015"/>
                  </a:moveTo>
                  <a:lnTo>
                    <a:pt x="26217" y="10015"/>
                  </a:lnTo>
                  <a:lnTo>
                    <a:pt x="16202" y="0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oval" w="med" len="med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591" name="Google Shape;591;p39"/>
            <p:cNvSpPr/>
            <p:nvPr/>
          </p:nvSpPr>
          <p:spPr>
            <a:xfrm>
              <a:off x="7777725" y="4404925"/>
              <a:ext cx="1150050" cy="254975"/>
            </a:xfrm>
            <a:custGeom>
              <a:avLst/>
              <a:gdLst/>
              <a:ahLst/>
              <a:cxnLst/>
              <a:rect l="l" t="t" r="r" b="b"/>
              <a:pathLst>
                <a:path w="46002" h="10199" extrusionOk="0">
                  <a:moveTo>
                    <a:pt x="46002" y="10199"/>
                  </a:moveTo>
                  <a:lnTo>
                    <a:pt x="27626" y="10199"/>
                  </a:lnTo>
                  <a:lnTo>
                    <a:pt x="17427" y="0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diamond" w="med" len="med"/>
            </a:ln>
          </p:spPr>
          <p:txBody>
            <a:bodyPr/>
            <a:lstStyle/>
            <a:p>
              <a:endParaRPr lang="en-GB"/>
            </a:p>
          </p:txBody>
        </p:sp>
        <p:cxnSp>
          <p:nvCxnSpPr>
            <p:cNvPr id="592" name="Google Shape;592;p39"/>
            <p:cNvCxnSpPr/>
            <p:nvPr/>
          </p:nvCxnSpPr>
          <p:spPr>
            <a:xfrm rot="10800000">
              <a:off x="8520500" y="4532413"/>
              <a:ext cx="413400" cy="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9B5E0B74-AB26-43F8-9C4D-371F515726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740" y="2018381"/>
            <a:ext cx="2075180" cy="2009775"/>
          </a:xfrm>
          <a:prstGeom prst="rect">
            <a:avLst/>
          </a:prstGeom>
        </p:spPr>
      </p:pic>
      <p:sp>
        <p:nvSpPr>
          <p:cNvPr id="3" name="Google Shape;557;p39">
            <a:extLst>
              <a:ext uri="{FF2B5EF4-FFF2-40B4-BE49-F238E27FC236}">
                <a16:creationId xmlns:a16="http://schemas.microsoft.com/office/drawing/2014/main" id="{88379A74-4DA3-9948-8C96-C67653022BFC}"/>
              </a:ext>
            </a:extLst>
          </p:cNvPr>
          <p:cNvSpPr txBox="1"/>
          <p:nvPr/>
        </p:nvSpPr>
        <p:spPr>
          <a:xfrm>
            <a:off x="2630920" y="1659361"/>
            <a:ext cx="6008110" cy="27278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8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2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Mo</a:t>
            </a:r>
            <a:r>
              <a:rPr lang="en-GB" sz="12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že</a:t>
            </a:r>
            <a:r>
              <a:rPr lang="en-GB" sz="12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se </a:t>
            </a:r>
            <a:r>
              <a:rPr lang="en-US" sz="12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ili</a:t>
            </a:r>
            <a:r>
              <a:rPr lang="en-US" sz="12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prihvatiti</a:t>
            </a:r>
            <a:r>
              <a:rPr lang="en-US" sz="12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podrazumevani</a:t>
            </a:r>
            <a:r>
              <a:rPr lang="en-US" sz="12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naziv</a:t>
            </a:r>
            <a:r>
              <a:rPr lang="en-US" sz="12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backup seta </a:t>
            </a:r>
            <a:r>
              <a:rPr lang="en-US" sz="12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predložen</a:t>
            </a:r>
            <a:r>
              <a:rPr lang="en-US" sz="12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u </a:t>
            </a:r>
            <a:r>
              <a:rPr lang="en-US" sz="12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polju</a:t>
            </a:r>
            <a:r>
              <a:rPr lang="en-US" sz="12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Name </a:t>
            </a:r>
            <a:r>
              <a:rPr lang="en-US" sz="12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ili</a:t>
            </a:r>
            <a:r>
              <a:rPr lang="en-US" sz="12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uneti</a:t>
            </a:r>
            <a:r>
              <a:rPr lang="en-US" sz="12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drugo</a:t>
            </a:r>
            <a:r>
              <a:rPr lang="en-US" sz="12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ime</a:t>
            </a:r>
            <a:r>
              <a:rPr lang="en-US" sz="12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za backup set.</a:t>
            </a:r>
            <a:endParaRPr lang="en-GB" sz="1100" kern="100" dirty="0">
              <a:solidFill>
                <a:schemeClr val="tx1">
                  <a:lumMod val="85000"/>
                </a:schemeClr>
              </a:solidFill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8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2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(</a:t>
            </a:r>
            <a:r>
              <a:rPr lang="en-US" sz="12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opciono</a:t>
            </a:r>
            <a:r>
              <a:rPr lang="en-US" sz="12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) U </a:t>
            </a:r>
            <a:r>
              <a:rPr lang="en-US" sz="12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polju</a:t>
            </a:r>
            <a:r>
              <a:rPr lang="en-US" sz="12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Description </a:t>
            </a:r>
            <a:r>
              <a:rPr lang="en-US" sz="12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može</a:t>
            </a:r>
            <a:r>
              <a:rPr lang="en-US" sz="12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se </a:t>
            </a:r>
            <a:r>
              <a:rPr lang="en-US" sz="12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uneti</a:t>
            </a:r>
            <a:r>
              <a:rPr lang="en-US" sz="12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opis</a:t>
            </a:r>
            <a:r>
              <a:rPr lang="en-US" sz="12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backup seta.</a:t>
            </a:r>
            <a:endParaRPr lang="en-GB" sz="1100" kern="100" dirty="0">
              <a:solidFill>
                <a:schemeClr val="tx1">
                  <a:lumMod val="85000"/>
                </a:schemeClr>
              </a:solidFill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8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2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Može</a:t>
            </a:r>
            <a:r>
              <a:rPr lang="en-US" sz="12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se </a:t>
            </a:r>
            <a:r>
              <a:rPr lang="en-US" sz="12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navesti</a:t>
            </a:r>
            <a:r>
              <a:rPr lang="en-US" sz="12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kada</a:t>
            </a:r>
            <a:r>
              <a:rPr lang="en-US" sz="12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će</a:t>
            </a:r>
            <a:r>
              <a:rPr lang="en-US" sz="12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backup </a:t>
            </a:r>
            <a:r>
              <a:rPr lang="en-US" sz="12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isteći</a:t>
            </a:r>
            <a:r>
              <a:rPr lang="en-US" sz="12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:</a:t>
            </a:r>
            <a:endParaRPr lang="en-GB" sz="1100" kern="100" dirty="0">
              <a:solidFill>
                <a:schemeClr val="tx1">
                  <a:lumMod val="85000"/>
                </a:schemeClr>
              </a:solidFill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742950" marR="0" lvl="1" indent="-28575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8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2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Da bi backup set </a:t>
            </a:r>
            <a:r>
              <a:rPr lang="en-US" sz="12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istekao</a:t>
            </a:r>
            <a:r>
              <a:rPr lang="en-US" sz="12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nakon</a:t>
            </a:r>
            <a:r>
              <a:rPr lang="en-US" sz="12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određenog</a:t>
            </a:r>
            <a:r>
              <a:rPr lang="en-US" sz="12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broja</a:t>
            </a:r>
            <a:r>
              <a:rPr lang="en-US" sz="12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dana, </a:t>
            </a:r>
            <a:r>
              <a:rPr lang="en-US" sz="12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kliknuti</a:t>
            </a:r>
            <a:r>
              <a:rPr lang="en-US" sz="12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na</a:t>
            </a:r>
            <a:r>
              <a:rPr lang="en-US" sz="12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After (</a:t>
            </a:r>
            <a:r>
              <a:rPr lang="en-US" sz="12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podrazumevana</a:t>
            </a:r>
            <a:r>
              <a:rPr lang="en-US" sz="12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opcija</a:t>
            </a:r>
            <a:r>
              <a:rPr lang="en-US" sz="12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) </a:t>
            </a:r>
            <a:r>
              <a:rPr lang="en-US" sz="12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i</a:t>
            </a:r>
            <a:r>
              <a:rPr lang="en-US" sz="12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unesite</a:t>
            </a:r>
            <a:r>
              <a:rPr lang="en-US" sz="12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broj</a:t>
            </a:r>
            <a:r>
              <a:rPr lang="en-US" sz="12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dana </a:t>
            </a:r>
            <a:r>
              <a:rPr lang="en-US" sz="12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nakon</a:t>
            </a:r>
            <a:r>
              <a:rPr lang="en-US" sz="12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kreiranja</a:t>
            </a:r>
            <a:r>
              <a:rPr lang="en-US" sz="12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skupa</a:t>
            </a:r>
            <a:r>
              <a:rPr lang="en-US" sz="12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kada</a:t>
            </a:r>
            <a:r>
              <a:rPr lang="en-US" sz="12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će</a:t>
            </a:r>
            <a:r>
              <a:rPr lang="en-US" sz="12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skup</a:t>
            </a:r>
            <a:r>
              <a:rPr lang="en-US" sz="12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isteći</a:t>
            </a:r>
            <a:r>
              <a:rPr lang="en-US" sz="12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. Ova </a:t>
            </a:r>
            <a:r>
              <a:rPr lang="en-US" sz="12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vrednost</a:t>
            </a:r>
            <a:r>
              <a:rPr lang="en-US" sz="12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može</a:t>
            </a:r>
            <a:r>
              <a:rPr lang="en-US" sz="12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biti</a:t>
            </a:r>
            <a:r>
              <a:rPr lang="en-US" sz="12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od 0 do 99999 dana; </a:t>
            </a:r>
            <a:r>
              <a:rPr lang="en-US" sz="12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vrednost</a:t>
            </a:r>
            <a:r>
              <a:rPr lang="en-US" sz="12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od 0 dana </a:t>
            </a:r>
            <a:r>
              <a:rPr lang="en-US" sz="12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znači</a:t>
            </a:r>
            <a:r>
              <a:rPr lang="en-US" sz="12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da backup </a:t>
            </a:r>
            <a:r>
              <a:rPr lang="en-US" sz="12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skup</a:t>
            </a:r>
            <a:r>
              <a:rPr lang="en-US" sz="12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nikada</a:t>
            </a:r>
            <a:r>
              <a:rPr lang="en-US" sz="12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neće</a:t>
            </a:r>
            <a:r>
              <a:rPr lang="en-US" sz="12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isteći</a:t>
            </a:r>
            <a:r>
              <a:rPr lang="en-US" sz="12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  <a:endParaRPr lang="en-GB" sz="1100" kern="100" dirty="0">
              <a:solidFill>
                <a:schemeClr val="tx1">
                  <a:lumMod val="85000"/>
                </a:schemeClr>
              </a:solidFill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742950" marR="0" lvl="1" indent="-28575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8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2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Da bi backup </a:t>
            </a:r>
            <a:r>
              <a:rPr lang="en-US" sz="12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skup</a:t>
            </a:r>
            <a:r>
              <a:rPr lang="en-US" sz="12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istekao</a:t>
            </a:r>
            <a:r>
              <a:rPr lang="en-US" sz="12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na</a:t>
            </a:r>
            <a:r>
              <a:rPr lang="en-US" sz="12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određeni</a:t>
            </a:r>
            <a:r>
              <a:rPr lang="en-US" sz="12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datum, </a:t>
            </a:r>
            <a:r>
              <a:rPr lang="en-US" sz="12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kliknuti</a:t>
            </a:r>
            <a:r>
              <a:rPr lang="en-US" sz="12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na</a:t>
            </a:r>
            <a:r>
              <a:rPr lang="en-US" sz="12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On </a:t>
            </a:r>
            <a:r>
              <a:rPr lang="en-US" sz="12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i</a:t>
            </a:r>
            <a:r>
              <a:rPr lang="en-US" sz="12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uneti</a:t>
            </a:r>
            <a:r>
              <a:rPr lang="en-US" sz="12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datum </a:t>
            </a:r>
            <a:r>
              <a:rPr lang="en-US" sz="12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kada</a:t>
            </a:r>
            <a:r>
              <a:rPr lang="en-US" sz="12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će</a:t>
            </a:r>
            <a:r>
              <a:rPr lang="en-US" sz="12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skup</a:t>
            </a:r>
            <a:r>
              <a:rPr lang="en-US" sz="12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isteći</a:t>
            </a:r>
            <a:r>
              <a:rPr lang="en-US" sz="12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  <a:endParaRPr lang="en-GB" sz="1100" kern="100" dirty="0">
              <a:solidFill>
                <a:schemeClr val="tx1">
                  <a:lumMod val="85000"/>
                </a:schemeClr>
              </a:solidFill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8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2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Može</a:t>
            </a:r>
            <a:r>
              <a:rPr lang="en-US" sz="12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se </a:t>
            </a:r>
            <a:r>
              <a:rPr lang="en-US" sz="12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izabrati</a:t>
            </a:r>
            <a:r>
              <a:rPr lang="en-US" sz="12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tip </a:t>
            </a:r>
            <a:r>
              <a:rPr lang="en-US" sz="12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odredišta</a:t>
            </a:r>
            <a:r>
              <a:rPr lang="en-US" sz="12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za backup </a:t>
            </a:r>
            <a:r>
              <a:rPr lang="en-US" sz="12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klikom</a:t>
            </a:r>
            <a:r>
              <a:rPr lang="en-US" sz="12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na</a:t>
            </a:r>
            <a:r>
              <a:rPr lang="en-US" sz="12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Disk </a:t>
            </a:r>
            <a:r>
              <a:rPr lang="en-US" sz="12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ili</a:t>
            </a:r>
            <a:r>
              <a:rPr lang="en-US" sz="12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Tape. </a:t>
            </a:r>
            <a:endParaRPr lang="en-GB" sz="1100" kern="100" dirty="0">
              <a:solidFill>
                <a:schemeClr val="tx1">
                  <a:lumMod val="85000"/>
                </a:schemeClr>
              </a:solidFill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8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2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Za </a:t>
            </a:r>
            <a:r>
              <a:rPr lang="en-US" sz="12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napredne</a:t>
            </a:r>
            <a:r>
              <a:rPr lang="en-US" sz="12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opcije</a:t>
            </a:r>
            <a:r>
              <a:rPr lang="en-US" sz="12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kliknuti</a:t>
            </a:r>
            <a:r>
              <a:rPr lang="en-US" sz="12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na</a:t>
            </a:r>
            <a:r>
              <a:rPr lang="en-US" sz="12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Media Options u Select a page </a:t>
            </a:r>
            <a:r>
              <a:rPr lang="en-US" sz="12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panelu</a:t>
            </a:r>
            <a:r>
              <a:rPr lang="en-US" sz="12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  <a:endParaRPr lang="en-GB" sz="1100" kern="100" dirty="0">
              <a:solidFill>
                <a:schemeClr val="tx1">
                  <a:lumMod val="85000"/>
                </a:schemeClr>
              </a:solidFill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8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2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Odabrati</a:t>
            </a:r>
            <a:r>
              <a:rPr lang="en-US" sz="12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lokaciju</a:t>
            </a:r>
            <a:r>
              <a:rPr lang="en-US" sz="12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gde</a:t>
            </a:r>
            <a:r>
              <a:rPr lang="en-US" sz="12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će</a:t>
            </a:r>
            <a:r>
              <a:rPr lang="en-US" sz="12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se </a:t>
            </a:r>
            <a:r>
              <a:rPr lang="en-US" sz="12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sačuvati</a:t>
            </a:r>
            <a:r>
              <a:rPr lang="en-US" sz="12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backup </a:t>
            </a:r>
            <a:r>
              <a:rPr lang="en-US" sz="12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i</a:t>
            </a:r>
            <a:r>
              <a:rPr lang="en-US" sz="12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dati</a:t>
            </a:r>
            <a:r>
              <a:rPr lang="en-US" sz="12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odgovarajuće</a:t>
            </a:r>
            <a:r>
              <a:rPr lang="en-US" sz="12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ime</a:t>
            </a:r>
            <a:r>
              <a:rPr lang="en-US" sz="12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datoteci</a:t>
            </a:r>
            <a:r>
              <a:rPr lang="en-US" sz="12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  <a:endParaRPr lang="en-GB" sz="1100" kern="100" dirty="0">
              <a:solidFill>
                <a:schemeClr val="tx1">
                  <a:lumMod val="85000"/>
                </a:schemeClr>
              </a:solidFill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>
                <a:schemeClr val="tx1">
                  <a:lumMod val="8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2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Kliknuti</a:t>
            </a:r>
            <a:r>
              <a:rPr lang="en-US" sz="12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na</a:t>
            </a:r>
            <a:r>
              <a:rPr lang="en-US" sz="12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OK </a:t>
            </a:r>
            <a:r>
              <a:rPr lang="en-US" sz="12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kako</a:t>
            </a:r>
            <a:r>
              <a:rPr lang="en-US" sz="12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bi se </a:t>
            </a:r>
            <a:r>
              <a:rPr lang="en-US" sz="12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pokrenuo</a:t>
            </a:r>
            <a:r>
              <a:rPr lang="en-US" sz="12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backup </a:t>
            </a:r>
            <a:r>
              <a:rPr lang="en-US" sz="12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proces</a:t>
            </a:r>
            <a:r>
              <a:rPr lang="en-US" sz="12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  <a:endParaRPr lang="en-GB" sz="1100" kern="100" dirty="0">
              <a:solidFill>
                <a:schemeClr val="tx1">
                  <a:lumMod val="85000"/>
                </a:schemeClr>
              </a:solidFill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90184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39"/>
          <p:cNvSpPr txBox="1">
            <a:spLocks noGrp="1"/>
          </p:cNvSpPr>
          <p:nvPr>
            <p:ph type="title"/>
          </p:nvPr>
        </p:nvSpPr>
        <p:spPr>
          <a:xfrm>
            <a:off x="372153" y="380737"/>
            <a:ext cx="7951223" cy="10080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74320" marR="0" indent="-274320">
              <a:lnSpc>
                <a:spcPct val="107000"/>
              </a:lnSpc>
              <a:spcBef>
                <a:spcPts val="1800"/>
              </a:spcBef>
              <a:spcAft>
                <a:spcPts val="400"/>
              </a:spcAft>
            </a:pPr>
            <a:r>
              <a:rPr lang="en-US" b="1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Full File backup</a:t>
            </a:r>
            <a:endParaRPr lang="en-GB" b="1" kern="100" dirty="0">
              <a:solidFill>
                <a:schemeClr val="tx1">
                  <a:lumMod val="85000"/>
                </a:schemeClr>
              </a:solidFill>
              <a:effectLst/>
              <a:latin typeface="Aptos Display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88" name="Google Shape;588;p39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 rot="8099886">
            <a:off x="8169259" y="2557431"/>
            <a:ext cx="523056" cy="52305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9" name="Google Shape;589;p39"/>
          <p:cNvGrpSpPr/>
          <p:nvPr/>
        </p:nvGrpSpPr>
        <p:grpSpPr>
          <a:xfrm rot="-5400000">
            <a:off x="-41162" y="691890"/>
            <a:ext cx="1156175" cy="369300"/>
            <a:chOff x="7777725" y="4404925"/>
            <a:chExt cx="1156175" cy="369300"/>
          </a:xfrm>
        </p:grpSpPr>
        <p:sp>
          <p:nvSpPr>
            <p:cNvPr id="590" name="Google Shape;590;p39"/>
            <p:cNvSpPr/>
            <p:nvPr/>
          </p:nvSpPr>
          <p:spPr>
            <a:xfrm>
              <a:off x="7779250" y="4523850"/>
              <a:ext cx="1150050" cy="250375"/>
            </a:xfrm>
            <a:custGeom>
              <a:avLst/>
              <a:gdLst/>
              <a:ahLst/>
              <a:cxnLst/>
              <a:rect l="l" t="t" r="r" b="b"/>
              <a:pathLst>
                <a:path w="46002" h="10015" extrusionOk="0">
                  <a:moveTo>
                    <a:pt x="46002" y="10015"/>
                  </a:moveTo>
                  <a:lnTo>
                    <a:pt x="26217" y="10015"/>
                  </a:lnTo>
                  <a:lnTo>
                    <a:pt x="16202" y="0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oval" w="med" len="med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591" name="Google Shape;591;p39"/>
            <p:cNvSpPr/>
            <p:nvPr/>
          </p:nvSpPr>
          <p:spPr>
            <a:xfrm>
              <a:off x="7777725" y="4404925"/>
              <a:ext cx="1150050" cy="254975"/>
            </a:xfrm>
            <a:custGeom>
              <a:avLst/>
              <a:gdLst/>
              <a:ahLst/>
              <a:cxnLst/>
              <a:rect l="l" t="t" r="r" b="b"/>
              <a:pathLst>
                <a:path w="46002" h="10199" extrusionOk="0">
                  <a:moveTo>
                    <a:pt x="46002" y="10199"/>
                  </a:moveTo>
                  <a:lnTo>
                    <a:pt x="27626" y="10199"/>
                  </a:lnTo>
                  <a:lnTo>
                    <a:pt x="17427" y="0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diamond" w="med" len="med"/>
            </a:ln>
          </p:spPr>
          <p:txBody>
            <a:bodyPr/>
            <a:lstStyle/>
            <a:p>
              <a:endParaRPr lang="en-GB"/>
            </a:p>
          </p:txBody>
        </p:sp>
        <p:cxnSp>
          <p:nvCxnSpPr>
            <p:cNvPr id="592" name="Google Shape;592;p39"/>
            <p:cNvCxnSpPr/>
            <p:nvPr/>
          </p:nvCxnSpPr>
          <p:spPr>
            <a:xfrm rot="10800000">
              <a:off x="8520500" y="4532413"/>
              <a:ext cx="413400" cy="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934A87D4-9AFB-449F-ABFD-3C22FAF5A76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296" y="1606164"/>
            <a:ext cx="3520086" cy="2575871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25F20366-4DBA-96D1-E9C4-50C5FA452E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7764" y="1920512"/>
            <a:ext cx="4340498" cy="1796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9001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33"/>
          <p:cNvSpPr txBox="1">
            <a:spLocks noGrp="1"/>
          </p:cNvSpPr>
          <p:nvPr>
            <p:ph type="title"/>
          </p:nvPr>
        </p:nvSpPr>
        <p:spPr>
          <a:xfrm>
            <a:off x="720000" y="244730"/>
            <a:ext cx="7704000" cy="8485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R="0" lvl="0">
              <a:lnSpc>
                <a:spcPct val="107000"/>
              </a:lnSpc>
              <a:spcBef>
                <a:spcPts val="1800"/>
              </a:spcBef>
              <a:spcAft>
                <a:spcPts val="400"/>
              </a:spcAft>
            </a:pPr>
            <a:r>
              <a:rPr lang="en-US" b="1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Recovery models</a:t>
            </a:r>
            <a:endParaRPr lang="en-GB" b="1" kern="100" dirty="0">
              <a:solidFill>
                <a:schemeClr val="tx1">
                  <a:lumMod val="85000"/>
                </a:schemeClr>
              </a:solidFill>
              <a:effectLst/>
              <a:latin typeface="Aptos Display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135A71F0-1765-5FD1-6029-87D0FB05D4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3630" y="1521078"/>
            <a:ext cx="7976740" cy="2177543"/>
          </a:xfrm>
        </p:spPr>
        <p:txBody>
          <a:bodyPr/>
          <a:lstStyle/>
          <a:p>
            <a:pPr marL="285750" marR="0" lvl="0" indent="-28575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Operacije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backup-a </a:t>
            </a: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i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restore-a u SQL Server-u </a:t>
            </a: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odvijaju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se u </a:t>
            </a: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kontekstu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modela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oporavka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(recovery model) </a:t>
            </a: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baze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podataka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.</a:t>
            </a:r>
            <a:endParaRPr lang="en-GB" sz="2200" kern="100" dirty="0">
              <a:solidFill>
                <a:schemeClr val="tx1">
                  <a:lumMod val="85000"/>
                </a:schemeClr>
              </a:solidFill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Subtitle 4">
            <a:extLst>
              <a:ext uri="{FF2B5EF4-FFF2-40B4-BE49-F238E27FC236}">
                <a16:creationId xmlns:a16="http://schemas.microsoft.com/office/drawing/2014/main" id="{B54C0D17-15A0-D0E5-70FF-4829C5F86E52}"/>
              </a:ext>
            </a:extLst>
          </p:cNvPr>
          <p:cNvSpPr txBox="1">
            <a:spLocks/>
          </p:cNvSpPr>
          <p:nvPr/>
        </p:nvSpPr>
        <p:spPr>
          <a:xfrm>
            <a:off x="583630" y="2432156"/>
            <a:ext cx="7976740" cy="2177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285750" indent="-285750" algn="just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Postoje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tri </a:t>
            </a: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modela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oporavka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: </a:t>
            </a:r>
          </a:p>
          <a:p>
            <a:pPr marL="285750" indent="-285750" algn="just">
              <a:lnSpc>
                <a:spcPct val="107000"/>
              </a:lnSpc>
              <a:buFont typeface="Wingdings" panose="05000000000000000000" pitchFamily="2" charset="2"/>
              <a:buChar char="v"/>
            </a:pPr>
            <a:endParaRPr lang="en-US" dirty="0">
              <a:solidFill>
                <a:schemeClr val="tx1">
                  <a:lumMod val="85000"/>
                </a:schemeClr>
              </a:solidFill>
              <a:effectLst/>
              <a:latin typeface="Times New Roman" panose="02020603050405020304" pitchFamily="18" charset="0"/>
              <a:ea typeface="Aptos" panose="020B0004020202020204" pitchFamily="34" charset="0"/>
            </a:endParaRPr>
          </a:p>
          <a:p>
            <a:pPr marL="742950" lvl="1" indent="-285750" algn="just">
              <a:lnSpc>
                <a:spcPct val="107000"/>
              </a:lnSpc>
              <a:buFont typeface="Courier New" panose="02070309020205020404" pitchFamily="49" charset="0"/>
              <a:buChar char="o"/>
            </a:pP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Jednostavan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(simple)</a:t>
            </a:r>
          </a:p>
          <a:p>
            <a:pPr marL="742950" lvl="1" indent="-285750" algn="just">
              <a:lnSpc>
                <a:spcPct val="107000"/>
              </a:lnSpc>
              <a:buFont typeface="Courier New" panose="02070309020205020404" pitchFamily="49" charset="0"/>
              <a:buChar char="o"/>
            </a:pPr>
            <a:r>
              <a:rPr lang="en-US" sz="1800" dirty="0">
                <a:solidFill>
                  <a:schemeClr val="tx1">
                    <a:lumMod val="85000"/>
                  </a:schemeClr>
                </a:solidFill>
                <a:latin typeface="Times New Roman" panose="02020603050405020304" pitchFamily="18" charset="0"/>
                <a:ea typeface="Aptos" panose="020B0004020202020204" pitchFamily="34" charset="0"/>
              </a:rPr>
              <a:t>P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un (full)</a:t>
            </a:r>
          </a:p>
          <a:p>
            <a:pPr marL="742950" lvl="1" indent="-285750" algn="just">
              <a:lnSpc>
                <a:spcPct val="107000"/>
              </a:lnSpc>
              <a:buFont typeface="Courier New" panose="02070309020205020404" pitchFamily="49" charset="0"/>
              <a:buChar char="o"/>
            </a:pPr>
            <a:r>
              <a:rPr lang="en-US" sz="1800" dirty="0">
                <a:solidFill>
                  <a:schemeClr val="tx1">
                    <a:lumMod val="85000"/>
                  </a:schemeClr>
                </a:solidFill>
                <a:latin typeface="Times New Roman" panose="02020603050405020304" pitchFamily="18" charset="0"/>
                <a:ea typeface="Aptos" panose="020B0004020202020204" pitchFamily="34" charset="0"/>
              </a:rPr>
              <a:t>B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ulk-</a:t>
            </a: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logovani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(bulk-logged)</a:t>
            </a:r>
            <a:endParaRPr lang="en-GB" sz="2200" kern="100" dirty="0">
              <a:solidFill>
                <a:schemeClr val="tx1">
                  <a:lumMod val="85000"/>
                </a:schemeClr>
              </a:solidFill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58988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41"/>
          <p:cNvSpPr txBox="1">
            <a:spLocks noGrp="1"/>
          </p:cNvSpPr>
          <p:nvPr>
            <p:ph type="title"/>
          </p:nvPr>
        </p:nvSpPr>
        <p:spPr>
          <a:xfrm>
            <a:off x="58062" y="306506"/>
            <a:ext cx="8100030" cy="7973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74320" marR="0" indent="-274320">
              <a:lnSpc>
                <a:spcPct val="107000"/>
              </a:lnSpc>
              <a:spcBef>
                <a:spcPts val="1800"/>
              </a:spcBef>
              <a:spcAft>
                <a:spcPts val="400"/>
              </a:spcAft>
            </a:pPr>
            <a:r>
              <a:rPr lang="en-US" b="1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Full File backup</a:t>
            </a:r>
            <a:endParaRPr lang="en-GB" b="1" kern="100" dirty="0">
              <a:solidFill>
                <a:schemeClr val="tx1">
                  <a:lumMod val="85000"/>
                </a:schemeClr>
              </a:solidFill>
              <a:effectLst/>
              <a:latin typeface="Aptos Display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58" name="Google Shape;658;p41"/>
          <p:cNvPicPr preferRelativeResize="0"/>
          <p:nvPr/>
        </p:nvPicPr>
        <p:blipFill rotWithShape="1">
          <a:blip r:embed="rId3">
            <a:alphaModFix amt="40000"/>
          </a:blip>
          <a:srcRect t="46586"/>
          <a:stretch/>
        </p:blipFill>
        <p:spPr>
          <a:xfrm rot="5400000">
            <a:off x="8105537" y="2445687"/>
            <a:ext cx="1367199" cy="7302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59" name="Google Shape;659;p41"/>
          <p:cNvGrpSpPr/>
          <p:nvPr/>
        </p:nvGrpSpPr>
        <p:grpSpPr>
          <a:xfrm rot="5400000">
            <a:off x="426105" y="445028"/>
            <a:ext cx="328561" cy="328561"/>
            <a:chOff x="2040096" y="423669"/>
            <a:chExt cx="328561" cy="328561"/>
          </a:xfrm>
        </p:grpSpPr>
        <p:sp>
          <p:nvSpPr>
            <p:cNvPr id="660" name="Google Shape;660;p41"/>
            <p:cNvSpPr/>
            <p:nvPr/>
          </p:nvSpPr>
          <p:spPr>
            <a:xfrm rot="-2700000">
              <a:off x="2060130" y="635464"/>
              <a:ext cx="96732" cy="96732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61" name="Google Shape;661;p41"/>
            <p:cNvSpPr/>
            <p:nvPr/>
          </p:nvSpPr>
          <p:spPr>
            <a:xfrm rot="-2700000">
              <a:off x="2156011" y="539584"/>
              <a:ext cx="96732" cy="96732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62" name="Google Shape;662;p41"/>
            <p:cNvSpPr/>
            <p:nvPr/>
          </p:nvSpPr>
          <p:spPr>
            <a:xfrm rot="-2700000">
              <a:off x="2251891" y="443703"/>
              <a:ext cx="96732" cy="96732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663" name="Google Shape;663;p41"/>
          <p:cNvGrpSpPr/>
          <p:nvPr/>
        </p:nvGrpSpPr>
        <p:grpSpPr>
          <a:xfrm>
            <a:off x="4290882" y="4603851"/>
            <a:ext cx="562255" cy="250159"/>
            <a:chOff x="5919913" y="4443375"/>
            <a:chExt cx="1066089" cy="474325"/>
          </a:xfrm>
        </p:grpSpPr>
        <p:sp>
          <p:nvSpPr>
            <p:cNvPr id="664" name="Google Shape;664;p41"/>
            <p:cNvSpPr/>
            <p:nvPr/>
          </p:nvSpPr>
          <p:spPr>
            <a:xfrm>
              <a:off x="5919913" y="4443375"/>
              <a:ext cx="1066089" cy="474317"/>
            </a:xfrm>
            <a:custGeom>
              <a:avLst/>
              <a:gdLst/>
              <a:ahLst/>
              <a:cxnLst/>
              <a:rect l="l" t="t" r="r" b="b"/>
              <a:pathLst>
                <a:path w="50057" h="22271" extrusionOk="0">
                  <a:moveTo>
                    <a:pt x="0" y="22271"/>
                  </a:moveTo>
                  <a:lnTo>
                    <a:pt x="0" y="7497"/>
                  </a:lnTo>
                  <a:lnTo>
                    <a:pt x="7498" y="0"/>
                  </a:lnTo>
                  <a:lnTo>
                    <a:pt x="37487" y="0"/>
                  </a:lnTo>
                  <a:lnTo>
                    <a:pt x="50057" y="12570"/>
                  </a:lnTo>
                  <a:lnTo>
                    <a:pt x="50057" y="22051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665" name="Google Shape;665;p41"/>
            <p:cNvSpPr/>
            <p:nvPr/>
          </p:nvSpPr>
          <p:spPr>
            <a:xfrm>
              <a:off x="6019849" y="4532301"/>
              <a:ext cx="866236" cy="385400"/>
            </a:xfrm>
            <a:custGeom>
              <a:avLst/>
              <a:gdLst/>
              <a:ahLst/>
              <a:cxnLst/>
              <a:rect l="l" t="t" r="r" b="b"/>
              <a:pathLst>
                <a:path w="50057" h="22271" extrusionOk="0">
                  <a:moveTo>
                    <a:pt x="0" y="22271"/>
                  </a:moveTo>
                  <a:lnTo>
                    <a:pt x="0" y="7497"/>
                  </a:lnTo>
                  <a:lnTo>
                    <a:pt x="7498" y="0"/>
                  </a:lnTo>
                  <a:lnTo>
                    <a:pt x="37487" y="0"/>
                  </a:lnTo>
                  <a:lnTo>
                    <a:pt x="50057" y="12570"/>
                  </a:lnTo>
                  <a:lnTo>
                    <a:pt x="50057" y="22051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4" name="Google Shape;557;p39">
            <a:extLst>
              <a:ext uri="{FF2B5EF4-FFF2-40B4-BE49-F238E27FC236}">
                <a16:creationId xmlns:a16="http://schemas.microsoft.com/office/drawing/2014/main" id="{2B4BF876-4E71-39F4-A9ED-B1512A8BAD5E}"/>
              </a:ext>
            </a:extLst>
          </p:cNvPr>
          <p:cNvSpPr txBox="1"/>
          <p:nvPr/>
        </p:nvSpPr>
        <p:spPr>
          <a:xfrm>
            <a:off x="420370" y="1385175"/>
            <a:ext cx="7703998" cy="3451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marR="0" indent="-28575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>
                <a:schemeClr val="tx1">
                  <a:lumMod val="8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Kreiranje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Full file 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backup-a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koristeći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T-SQL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komande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:</a:t>
            </a:r>
          </a:p>
          <a:p>
            <a:pPr marL="285750" marR="0" indent="-28575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>
                <a:schemeClr val="tx1">
                  <a:lumMod val="85000"/>
                </a:schemeClr>
              </a:buClr>
              <a:buFont typeface="Arial" panose="020B0604020202020204" pitchFamily="34" charset="0"/>
              <a:buChar char="•"/>
            </a:pPr>
            <a:endParaRPr lang="en-US" sz="1800" kern="100" dirty="0">
              <a:solidFill>
                <a:schemeClr val="tx1">
                  <a:lumMod val="85000"/>
                </a:schemeClr>
              </a:solidFill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285750" marR="0" indent="-28575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>
                <a:schemeClr val="tx1">
                  <a:lumMod val="85000"/>
                </a:schemeClr>
              </a:buClr>
              <a:buFont typeface="Arial" panose="020B0604020202020204" pitchFamily="34" charset="0"/>
              <a:buChar char="•"/>
            </a:pPr>
            <a:endParaRPr lang="en-GB" sz="1800" kern="100" dirty="0">
              <a:solidFill>
                <a:schemeClr val="tx1">
                  <a:lumMod val="85000"/>
                </a:schemeClr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1" name="Rectangle 11">
            <a:extLst>
              <a:ext uri="{FF2B5EF4-FFF2-40B4-BE49-F238E27FC236}">
                <a16:creationId xmlns:a16="http://schemas.microsoft.com/office/drawing/2014/main" id="{13C4EC4B-2134-3F65-5BE2-B85A28FE89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572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13" name="Rectangle 14">
            <a:extLst>
              <a:ext uri="{FF2B5EF4-FFF2-40B4-BE49-F238E27FC236}">
                <a16:creationId xmlns:a16="http://schemas.microsoft.com/office/drawing/2014/main" id="{A1F88DB9-0BE8-9E17-8260-E849B96628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1985" y="3483312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48A0845F-23D0-6EEB-4234-569E1D055C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27" y="1991681"/>
            <a:ext cx="4086860" cy="762000"/>
          </a:xfrm>
          <a:prstGeom prst="rect">
            <a:avLst/>
          </a:prstGeom>
        </p:spPr>
      </p:pic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21E0F05A-2C7B-AC46-1B0C-1AD01D893D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0268" y="2817240"/>
            <a:ext cx="3853730" cy="1692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7328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39"/>
          <p:cNvSpPr txBox="1">
            <a:spLocks noGrp="1"/>
          </p:cNvSpPr>
          <p:nvPr>
            <p:ph type="title"/>
          </p:nvPr>
        </p:nvSpPr>
        <p:spPr>
          <a:xfrm>
            <a:off x="-178372" y="433670"/>
            <a:ext cx="8835884" cy="10532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marR="0" lvl="2" algn="ctr">
              <a:lnSpc>
                <a:spcPct val="107000"/>
              </a:lnSpc>
              <a:spcBef>
                <a:spcPts val="1800"/>
              </a:spcBef>
              <a:spcAft>
                <a:spcPts val="400"/>
              </a:spcAft>
            </a:pPr>
            <a:r>
              <a:rPr lang="en-US" b="1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Partial backup</a:t>
            </a:r>
            <a:endParaRPr lang="en-GB" b="1" kern="100" dirty="0">
              <a:solidFill>
                <a:schemeClr val="tx1">
                  <a:lumMod val="85000"/>
                </a:schemeClr>
              </a:solidFill>
              <a:effectLst/>
              <a:latin typeface="Aptos Display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1" name="Google Shape;551;p39"/>
          <p:cNvSpPr/>
          <p:nvPr/>
        </p:nvSpPr>
        <p:spPr>
          <a:xfrm>
            <a:off x="648286" y="1453104"/>
            <a:ext cx="7704001" cy="3007556"/>
          </a:xfrm>
          <a:prstGeom prst="roundRect">
            <a:avLst>
              <a:gd name="adj" fmla="val 16667"/>
            </a:avLst>
          </a:prstGeom>
          <a:solidFill>
            <a:srgbClr val="191919">
              <a:alpha val="2013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7" name="Google Shape;557;p39"/>
          <p:cNvSpPr txBox="1"/>
          <p:nvPr/>
        </p:nvSpPr>
        <p:spPr>
          <a:xfrm>
            <a:off x="851038" y="1534004"/>
            <a:ext cx="7270986" cy="2665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marR="0" indent="-28575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>
                <a:schemeClr val="tx1">
                  <a:lumMod val="85000"/>
                </a:schemeClr>
              </a:buClr>
              <a:buFont typeface="Wingdings" panose="05000000000000000000" pitchFamily="2" charset="2"/>
              <a:buChar char="v"/>
            </a:pP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Parcijalni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backup-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ovi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su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korisni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kad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je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potrebno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isključiti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read-only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grupe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fajlova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.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Parcijalni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backup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podseća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na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full backup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baze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podataka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ali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parcijalni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backup ne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sadrži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sve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grupe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fajlova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.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Umesto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toga, za read/write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bazu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podataka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parcijalni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backup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sadrži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podatke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u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primarnoj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grupi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fajlova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svakoj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read/write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grupi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fajlova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i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opciono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jednu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ili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više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read-only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grupe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fajlova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. </a:t>
            </a:r>
          </a:p>
          <a:p>
            <a:pPr marL="285750" marR="0" indent="-28575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>
                <a:schemeClr val="tx1">
                  <a:lumMod val="85000"/>
                </a:schemeClr>
              </a:buClr>
              <a:buFont typeface="Wingdings" panose="05000000000000000000" pitchFamily="2" charset="2"/>
              <a:buChar char="v"/>
            </a:pP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Parcijalni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backup read-only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baze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podataka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sadrži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samo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primarnu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grupu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fajlova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.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Koristi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se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kada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baza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podataka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ima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velike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read-only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delove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koji se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retko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menjaju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  <a:endParaRPr lang="en-GB" sz="1800" kern="100" dirty="0">
              <a:solidFill>
                <a:schemeClr val="tx1">
                  <a:lumMod val="85000"/>
                </a:schemeClr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88" name="Google Shape;588;p39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 rot="8099886">
            <a:off x="8169259" y="2557431"/>
            <a:ext cx="523056" cy="52305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9" name="Google Shape;589;p39"/>
          <p:cNvGrpSpPr/>
          <p:nvPr/>
        </p:nvGrpSpPr>
        <p:grpSpPr>
          <a:xfrm rot="-5400000">
            <a:off x="-41162" y="691890"/>
            <a:ext cx="1156175" cy="369300"/>
            <a:chOff x="7777725" y="4404925"/>
            <a:chExt cx="1156175" cy="369300"/>
          </a:xfrm>
        </p:grpSpPr>
        <p:sp>
          <p:nvSpPr>
            <p:cNvPr id="590" name="Google Shape;590;p39"/>
            <p:cNvSpPr/>
            <p:nvPr/>
          </p:nvSpPr>
          <p:spPr>
            <a:xfrm>
              <a:off x="7779250" y="4523850"/>
              <a:ext cx="1150050" cy="250375"/>
            </a:xfrm>
            <a:custGeom>
              <a:avLst/>
              <a:gdLst/>
              <a:ahLst/>
              <a:cxnLst/>
              <a:rect l="l" t="t" r="r" b="b"/>
              <a:pathLst>
                <a:path w="46002" h="10015" extrusionOk="0">
                  <a:moveTo>
                    <a:pt x="46002" y="10015"/>
                  </a:moveTo>
                  <a:lnTo>
                    <a:pt x="26217" y="10015"/>
                  </a:lnTo>
                  <a:lnTo>
                    <a:pt x="16202" y="0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oval" w="med" len="med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591" name="Google Shape;591;p39"/>
            <p:cNvSpPr/>
            <p:nvPr/>
          </p:nvSpPr>
          <p:spPr>
            <a:xfrm>
              <a:off x="7777725" y="4404925"/>
              <a:ext cx="1150050" cy="254975"/>
            </a:xfrm>
            <a:custGeom>
              <a:avLst/>
              <a:gdLst/>
              <a:ahLst/>
              <a:cxnLst/>
              <a:rect l="l" t="t" r="r" b="b"/>
              <a:pathLst>
                <a:path w="46002" h="10199" extrusionOk="0">
                  <a:moveTo>
                    <a:pt x="46002" y="10199"/>
                  </a:moveTo>
                  <a:lnTo>
                    <a:pt x="27626" y="10199"/>
                  </a:lnTo>
                  <a:lnTo>
                    <a:pt x="17427" y="0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diamond" w="med" len="med"/>
            </a:ln>
          </p:spPr>
          <p:txBody>
            <a:bodyPr/>
            <a:lstStyle/>
            <a:p>
              <a:endParaRPr lang="en-GB"/>
            </a:p>
          </p:txBody>
        </p:sp>
        <p:cxnSp>
          <p:nvCxnSpPr>
            <p:cNvPr id="592" name="Google Shape;592;p39"/>
            <p:cNvCxnSpPr/>
            <p:nvPr/>
          </p:nvCxnSpPr>
          <p:spPr>
            <a:xfrm rot="10800000">
              <a:off x="8520500" y="4532413"/>
              <a:ext cx="413400" cy="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15922104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41"/>
          <p:cNvSpPr txBox="1">
            <a:spLocks noGrp="1"/>
          </p:cNvSpPr>
          <p:nvPr>
            <p:ph type="title"/>
          </p:nvPr>
        </p:nvSpPr>
        <p:spPr>
          <a:xfrm>
            <a:off x="240867" y="314958"/>
            <a:ext cx="8100030" cy="7973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74320" marR="0" indent="-274320">
              <a:lnSpc>
                <a:spcPct val="107000"/>
              </a:lnSpc>
              <a:spcBef>
                <a:spcPts val="1800"/>
              </a:spcBef>
              <a:spcAft>
                <a:spcPts val="400"/>
              </a:spcAft>
            </a:pPr>
            <a:r>
              <a:rPr lang="en-US" b="1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Partial backup</a:t>
            </a:r>
            <a:endParaRPr lang="en-GB" b="1" kern="100" dirty="0">
              <a:solidFill>
                <a:schemeClr val="tx1">
                  <a:lumMod val="85000"/>
                </a:schemeClr>
              </a:solidFill>
              <a:effectLst/>
              <a:latin typeface="Aptos Display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58" name="Google Shape;658;p41"/>
          <p:cNvPicPr preferRelativeResize="0"/>
          <p:nvPr/>
        </p:nvPicPr>
        <p:blipFill rotWithShape="1">
          <a:blip r:embed="rId3">
            <a:alphaModFix amt="40000"/>
          </a:blip>
          <a:srcRect t="46586"/>
          <a:stretch/>
        </p:blipFill>
        <p:spPr>
          <a:xfrm rot="5400000">
            <a:off x="8105537" y="2445687"/>
            <a:ext cx="1367199" cy="7302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59" name="Google Shape;659;p41"/>
          <p:cNvGrpSpPr/>
          <p:nvPr/>
        </p:nvGrpSpPr>
        <p:grpSpPr>
          <a:xfrm rot="5400000">
            <a:off x="426105" y="445028"/>
            <a:ext cx="328561" cy="328561"/>
            <a:chOff x="2040096" y="423669"/>
            <a:chExt cx="328561" cy="328561"/>
          </a:xfrm>
        </p:grpSpPr>
        <p:sp>
          <p:nvSpPr>
            <p:cNvPr id="660" name="Google Shape;660;p41"/>
            <p:cNvSpPr/>
            <p:nvPr/>
          </p:nvSpPr>
          <p:spPr>
            <a:xfrm rot="-2700000">
              <a:off x="2060130" y="635464"/>
              <a:ext cx="96732" cy="96732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61" name="Google Shape;661;p41"/>
            <p:cNvSpPr/>
            <p:nvPr/>
          </p:nvSpPr>
          <p:spPr>
            <a:xfrm rot="-2700000">
              <a:off x="2156011" y="539584"/>
              <a:ext cx="96732" cy="96732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62" name="Google Shape;662;p41"/>
            <p:cNvSpPr/>
            <p:nvPr/>
          </p:nvSpPr>
          <p:spPr>
            <a:xfrm rot="-2700000">
              <a:off x="2251891" y="443703"/>
              <a:ext cx="96732" cy="96732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663" name="Google Shape;663;p41"/>
          <p:cNvGrpSpPr/>
          <p:nvPr/>
        </p:nvGrpSpPr>
        <p:grpSpPr>
          <a:xfrm>
            <a:off x="4290882" y="4603851"/>
            <a:ext cx="562255" cy="250159"/>
            <a:chOff x="5919913" y="4443375"/>
            <a:chExt cx="1066089" cy="474325"/>
          </a:xfrm>
        </p:grpSpPr>
        <p:sp>
          <p:nvSpPr>
            <p:cNvPr id="664" name="Google Shape;664;p41"/>
            <p:cNvSpPr/>
            <p:nvPr/>
          </p:nvSpPr>
          <p:spPr>
            <a:xfrm>
              <a:off x="5919913" y="4443375"/>
              <a:ext cx="1066089" cy="474317"/>
            </a:xfrm>
            <a:custGeom>
              <a:avLst/>
              <a:gdLst/>
              <a:ahLst/>
              <a:cxnLst/>
              <a:rect l="l" t="t" r="r" b="b"/>
              <a:pathLst>
                <a:path w="50057" h="22271" extrusionOk="0">
                  <a:moveTo>
                    <a:pt x="0" y="22271"/>
                  </a:moveTo>
                  <a:lnTo>
                    <a:pt x="0" y="7497"/>
                  </a:lnTo>
                  <a:lnTo>
                    <a:pt x="7498" y="0"/>
                  </a:lnTo>
                  <a:lnTo>
                    <a:pt x="37487" y="0"/>
                  </a:lnTo>
                  <a:lnTo>
                    <a:pt x="50057" y="12570"/>
                  </a:lnTo>
                  <a:lnTo>
                    <a:pt x="50057" y="22051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665" name="Google Shape;665;p41"/>
            <p:cNvSpPr/>
            <p:nvPr/>
          </p:nvSpPr>
          <p:spPr>
            <a:xfrm>
              <a:off x="6019849" y="4532301"/>
              <a:ext cx="866236" cy="385400"/>
            </a:xfrm>
            <a:custGeom>
              <a:avLst/>
              <a:gdLst/>
              <a:ahLst/>
              <a:cxnLst/>
              <a:rect l="l" t="t" r="r" b="b"/>
              <a:pathLst>
                <a:path w="50057" h="22271" extrusionOk="0">
                  <a:moveTo>
                    <a:pt x="0" y="22271"/>
                  </a:moveTo>
                  <a:lnTo>
                    <a:pt x="0" y="7497"/>
                  </a:lnTo>
                  <a:lnTo>
                    <a:pt x="7498" y="0"/>
                  </a:lnTo>
                  <a:lnTo>
                    <a:pt x="37487" y="0"/>
                  </a:lnTo>
                  <a:lnTo>
                    <a:pt x="50057" y="12570"/>
                  </a:lnTo>
                  <a:lnTo>
                    <a:pt x="50057" y="22051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4" name="Google Shape;557;p39">
            <a:extLst>
              <a:ext uri="{FF2B5EF4-FFF2-40B4-BE49-F238E27FC236}">
                <a16:creationId xmlns:a16="http://schemas.microsoft.com/office/drawing/2014/main" id="{2B4BF876-4E71-39F4-A9ED-B1512A8BAD5E}"/>
              </a:ext>
            </a:extLst>
          </p:cNvPr>
          <p:cNvSpPr txBox="1"/>
          <p:nvPr/>
        </p:nvSpPr>
        <p:spPr>
          <a:xfrm>
            <a:off x="438883" y="1372776"/>
            <a:ext cx="7703998" cy="3451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marR="0" indent="-28575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>
                <a:schemeClr val="tx1">
                  <a:lumMod val="85000"/>
                </a:schemeClr>
              </a:buClr>
              <a:buFont typeface="Wingdings" panose="05000000000000000000" pitchFamily="2" charset="2"/>
              <a:buChar char="q"/>
            </a:pP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Kreiranje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Partial 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backup-a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koristeći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T-SQL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komande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:</a:t>
            </a:r>
          </a:p>
          <a:p>
            <a:pPr marL="285750" marR="0" indent="-28575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>
                <a:schemeClr val="tx1">
                  <a:lumMod val="85000"/>
                </a:schemeClr>
              </a:buClr>
              <a:buFont typeface="Wingdings" panose="05000000000000000000" pitchFamily="2" charset="2"/>
              <a:buChar char="q"/>
            </a:pPr>
            <a:endParaRPr lang="en-US" sz="1800" kern="100" dirty="0">
              <a:solidFill>
                <a:schemeClr val="tx1">
                  <a:lumMod val="85000"/>
                </a:schemeClr>
              </a:solidFill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285750" marR="0" indent="-28575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>
                <a:schemeClr val="tx1">
                  <a:lumMod val="85000"/>
                </a:schemeClr>
              </a:buClr>
              <a:buFont typeface="Wingdings" panose="05000000000000000000" pitchFamily="2" charset="2"/>
              <a:buChar char="q"/>
            </a:pPr>
            <a:endParaRPr lang="en-GB" sz="1800" kern="100" dirty="0">
              <a:solidFill>
                <a:schemeClr val="tx1">
                  <a:lumMod val="85000"/>
                </a:schemeClr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1" name="Rectangle 11">
            <a:extLst>
              <a:ext uri="{FF2B5EF4-FFF2-40B4-BE49-F238E27FC236}">
                <a16:creationId xmlns:a16="http://schemas.microsoft.com/office/drawing/2014/main" id="{13C4EC4B-2134-3F65-5BE2-B85A28FE89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572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13" name="Rectangle 14">
            <a:extLst>
              <a:ext uri="{FF2B5EF4-FFF2-40B4-BE49-F238E27FC236}">
                <a16:creationId xmlns:a16="http://schemas.microsoft.com/office/drawing/2014/main" id="{A1F88DB9-0BE8-9E17-8260-E849B96628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1985" y="3483312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FD7E30F5-FCCE-45FE-C6C8-0A1380C9B7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985" y="1836445"/>
            <a:ext cx="4350343" cy="922746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70E38261-3ADF-B41C-7C2C-E921CAE926F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588" y="2805714"/>
            <a:ext cx="3686044" cy="1743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7596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39"/>
          <p:cNvSpPr txBox="1">
            <a:spLocks noGrp="1"/>
          </p:cNvSpPr>
          <p:nvPr>
            <p:ph type="title"/>
          </p:nvPr>
        </p:nvSpPr>
        <p:spPr>
          <a:xfrm>
            <a:off x="-456703" y="347323"/>
            <a:ext cx="8835884" cy="10532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marR="0" lvl="2" algn="ctr">
              <a:lnSpc>
                <a:spcPct val="107000"/>
              </a:lnSpc>
              <a:spcBef>
                <a:spcPts val="1800"/>
              </a:spcBef>
              <a:spcAft>
                <a:spcPts val="400"/>
              </a:spcAft>
            </a:pPr>
            <a:r>
              <a:rPr lang="en-US" b="1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Copy-only backup</a:t>
            </a:r>
            <a:endParaRPr lang="en-GB" b="1" kern="100" dirty="0">
              <a:solidFill>
                <a:schemeClr val="tx1">
                  <a:lumMod val="85000"/>
                </a:schemeClr>
              </a:solidFill>
              <a:effectLst/>
              <a:latin typeface="Aptos Display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1" name="Google Shape;551;p39"/>
          <p:cNvSpPr/>
          <p:nvPr/>
        </p:nvSpPr>
        <p:spPr>
          <a:xfrm>
            <a:off x="648286" y="1680926"/>
            <a:ext cx="7704001" cy="2779733"/>
          </a:xfrm>
          <a:prstGeom prst="roundRect">
            <a:avLst>
              <a:gd name="adj" fmla="val 16667"/>
            </a:avLst>
          </a:prstGeom>
          <a:solidFill>
            <a:srgbClr val="191919">
              <a:alpha val="2013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7" name="Google Shape;557;p39"/>
          <p:cNvSpPr txBox="1"/>
          <p:nvPr/>
        </p:nvSpPr>
        <p:spPr>
          <a:xfrm>
            <a:off x="946097" y="1888435"/>
            <a:ext cx="7114833" cy="2572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marR="0" indent="-28575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>
                <a:schemeClr val="tx1">
                  <a:lumMod val="85000"/>
                </a:schemeClr>
              </a:buClr>
              <a:buFont typeface="Wingdings" panose="05000000000000000000" pitchFamily="2" charset="2"/>
              <a:buChar char="v"/>
            </a:pPr>
            <a:r>
              <a:rPr lang="en-US" sz="1800" kern="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Copy-only backup je SQL Server backup koji je </a:t>
            </a:r>
            <a:r>
              <a:rPr lang="en-US" sz="1800" kern="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nezavisan</a:t>
            </a:r>
            <a:r>
              <a:rPr lang="en-US" sz="1800" kern="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od </a:t>
            </a:r>
            <a:r>
              <a:rPr lang="en-US" sz="1800" kern="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redosleda</a:t>
            </a:r>
            <a:r>
              <a:rPr lang="en-US" sz="1800" kern="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800" kern="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konvencionalnih</a:t>
            </a:r>
            <a:r>
              <a:rPr lang="en-US" sz="1800" kern="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SQL Server backup-ova. </a:t>
            </a:r>
          </a:p>
          <a:p>
            <a:pPr marL="285750" marR="0" indent="-28575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>
                <a:schemeClr val="tx1">
                  <a:lumMod val="85000"/>
                </a:schemeClr>
              </a:buClr>
              <a:buFont typeface="Wingdings" panose="05000000000000000000" pitchFamily="2" charset="2"/>
              <a:buChar char="v"/>
            </a:pPr>
            <a:r>
              <a:rPr lang="en-US" sz="1800" kern="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Obično</a:t>
            </a:r>
            <a:r>
              <a:rPr lang="en-US" sz="1800" kern="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, </a:t>
            </a:r>
            <a:r>
              <a:rPr lang="en-US" sz="1800" kern="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pravljenje</a:t>
            </a:r>
            <a:r>
              <a:rPr lang="en-US" sz="1800" kern="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backup-a </a:t>
            </a:r>
            <a:r>
              <a:rPr lang="en-US" sz="1800" kern="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menja</a:t>
            </a:r>
            <a:r>
              <a:rPr lang="en-US" sz="1800" kern="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800" kern="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bazu</a:t>
            </a:r>
            <a:r>
              <a:rPr lang="en-US" sz="1800" kern="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800" kern="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podataka</a:t>
            </a:r>
            <a:r>
              <a:rPr lang="en-US" sz="1800" kern="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800" kern="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i</a:t>
            </a:r>
            <a:r>
              <a:rPr lang="en-US" sz="1800" kern="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800" kern="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utiče</a:t>
            </a:r>
            <a:r>
              <a:rPr lang="en-US" sz="1800" kern="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800" kern="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na</a:t>
            </a:r>
            <a:r>
              <a:rPr lang="en-US" sz="1800" kern="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to </a:t>
            </a:r>
            <a:r>
              <a:rPr lang="en-US" sz="1800" kern="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kako</a:t>
            </a:r>
            <a:r>
              <a:rPr lang="en-US" sz="1800" kern="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se </a:t>
            </a:r>
            <a:r>
              <a:rPr lang="en-US" sz="1800" kern="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kasniji</a:t>
            </a:r>
            <a:r>
              <a:rPr lang="en-US" sz="1800" kern="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backup-</a:t>
            </a:r>
            <a:r>
              <a:rPr lang="en-US" sz="1800" kern="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ovi</a:t>
            </a:r>
            <a:r>
              <a:rPr lang="en-US" sz="1800" kern="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restore-</a:t>
            </a:r>
            <a:r>
              <a:rPr lang="en-US" sz="1800" kern="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ju</a:t>
            </a:r>
            <a:r>
              <a:rPr lang="en-US" sz="1800" kern="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. </a:t>
            </a:r>
          </a:p>
          <a:p>
            <a:pPr marL="285750" marR="0" indent="-28575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>
                <a:schemeClr val="tx1">
                  <a:lumMod val="85000"/>
                </a:schemeClr>
              </a:buClr>
              <a:buFont typeface="Wingdings" panose="05000000000000000000" pitchFamily="2" charset="2"/>
              <a:buChar char="v"/>
            </a:pPr>
            <a:r>
              <a:rPr lang="en-US" sz="1800" kern="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Međutim</a:t>
            </a:r>
            <a:r>
              <a:rPr lang="en-US" sz="1800" kern="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, </a:t>
            </a:r>
            <a:r>
              <a:rPr lang="en-US" sz="1800" kern="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povremeno</a:t>
            </a:r>
            <a:r>
              <a:rPr lang="en-US" sz="1800" kern="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je </a:t>
            </a:r>
            <a:r>
              <a:rPr lang="en-US" sz="1800" kern="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korisno</a:t>
            </a:r>
            <a:r>
              <a:rPr lang="en-US" sz="1800" kern="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800" kern="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napraviti</a:t>
            </a:r>
            <a:r>
              <a:rPr lang="en-US" sz="1800" kern="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backup za </a:t>
            </a:r>
            <a:r>
              <a:rPr lang="en-US" sz="1800" kern="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posebnu</a:t>
            </a:r>
            <a:r>
              <a:rPr lang="en-US" sz="1800" kern="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800" kern="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svrhu</a:t>
            </a:r>
            <a:r>
              <a:rPr lang="en-US" sz="1800" kern="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, a da ne </a:t>
            </a:r>
            <a:r>
              <a:rPr lang="en-US" sz="1800" kern="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utiče</a:t>
            </a:r>
            <a:r>
              <a:rPr lang="en-US" sz="1800" kern="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800" kern="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na</a:t>
            </a:r>
            <a:r>
              <a:rPr lang="en-US" sz="1800" kern="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800" kern="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celokupne</a:t>
            </a:r>
            <a:r>
              <a:rPr lang="en-US" sz="1800" kern="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procedure backup-a </a:t>
            </a:r>
            <a:r>
              <a:rPr lang="en-US" sz="1800" kern="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i</a:t>
            </a:r>
            <a:r>
              <a:rPr lang="en-US" sz="1800" kern="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restore-a </a:t>
            </a:r>
            <a:r>
              <a:rPr lang="en-US" sz="1800" kern="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baze</a:t>
            </a:r>
            <a:r>
              <a:rPr lang="en-US" sz="1800" kern="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800" kern="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podataka</a:t>
            </a:r>
            <a:r>
              <a:rPr lang="en-US" sz="1800" kern="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. </a:t>
            </a:r>
            <a:endParaRPr lang="en-GB" sz="1800" kern="100" dirty="0">
              <a:solidFill>
                <a:schemeClr val="tx1">
                  <a:lumMod val="85000"/>
                </a:schemeClr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88" name="Google Shape;588;p39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 rot="8099886">
            <a:off x="8169259" y="2557431"/>
            <a:ext cx="523056" cy="52305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9" name="Google Shape;589;p39"/>
          <p:cNvGrpSpPr/>
          <p:nvPr/>
        </p:nvGrpSpPr>
        <p:grpSpPr>
          <a:xfrm rot="-5400000">
            <a:off x="-41162" y="691890"/>
            <a:ext cx="1156175" cy="369300"/>
            <a:chOff x="7777725" y="4404925"/>
            <a:chExt cx="1156175" cy="369300"/>
          </a:xfrm>
        </p:grpSpPr>
        <p:sp>
          <p:nvSpPr>
            <p:cNvPr id="590" name="Google Shape;590;p39"/>
            <p:cNvSpPr/>
            <p:nvPr/>
          </p:nvSpPr>
          <p:spPr>
            <a:xfrm>
              <a:off x="7779250" y="4523850"/>
              <a:ext cx="1150050" cy="250375"/>
            </a:xfrm>
            <a:custGeom>
              <a:avLst/>
              <a:gdLst/>
              <a:ahLst/>
              <a:cxnLst/>
              <a:rect l="l" t="t" r="r" b="b"/>
              <a:pathLst>
                <a:path w="46002" h="10015" extrusionOk="0">
                  <a:moveTo>
                    <a:pt x="46002" y="10015"/>
                  </a:moveTo>
                  <a:lnTo>
                    <a:pt x="26217" y="10015"/>
                  </a:lnTo>
                  <a:lnTo>
                    <a:pt x="16202" y="0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oval" w="med" len="med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591" name="Google Shape;591;p39"/>
            <p:cNvSpPr/>
            <p:nvPr/>
          </p:nvSpPr>
          <p:spPr>
            <a:xfrm>
              <a:off x="7777725" y="4404925"/>
              <a:ext cx="1150050" cy="254975"/>
            </a:xfrm>
            <a:custGeom>
              <a:avLst/>
              <a:gdLst/>
              <a:ahLst/>
              <a:cxnLst/>
              <a:rect l="l" t="t" r="r" b="b"/>
              <a:pathLst>
                <a:path w="46002" h="10199" extrusionOk="0">
                  <a:moveTo>
                    <a:pt x="46002" y="10199"/>
                  </a:moveTo>
                  <a:lnTo>
                    <a:pt x="27626" y="10199"/>
                  </a:lnTo>
                  <a:lnTo>
                    <a:pt x="17427" y="0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diamond" w="med" len="med"/>
            </a:ln>
          </p:spPr>
          <p:txBody>
            <a:bodyPr/>
            <a:lstStyle/>
            <a:p>
              <a:endParaRPr lang="en-GB"/>
            </a:p>
          </p:txBody>
        </p:sp>
        <p:cxnSp>
          <p:nvCxnSpPr>
            <p:cNvPr id="592" name="Google Shape;592;p39"/>
            <p:cNvCxnSpPr/>
            <p:nvPr/>
          </p:nvCxnSpPr>
          <p:spPr>
            <a:xfrm rot="10800000">
              <a:off x="8520500" y="4532413"/>
              <a:ext cx="413400" cy="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38316431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39"/>
          <p:cNvSpPr txBox="1">
            <a:spLocks noGrp="1"/>
          </p:cNvSpPr>
          <p:nvPr>
            <p:ph type="title"/>
          </p:nvPr>
        </p:nvSpPr>
        <p:spPr>
          <a:xfrm>
            <a:off x="407984" y="271855"/>
            <a:ext cx="7951223" cy="9652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74320" marR="0" indent="-274320">
              <a:lnSpc>
                <a:spcPct val="107000"/>
              </a:lnSpc>
              <a:spcBef>
                <a:spcPts val="1800"/>
              </a:spcBef>
              <a:spcAft>
                <a:spcPts val="400"/>
              </a:spcAft>
            </a:pPr>
            <a:r>
              <a:rPr lang="en-US" b="1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Copy-only backup</a:t>
            </a:r>
            <a:endParaRPr lang="en-GB" b="1" kern="100" dirty="0">
              <a:solidFill>
                <a:schemeClr val="tx1">
                  <a:lumMod val="85000"/>
                </a:schemeClr>
              </a:solidFill>
              <a:effectLst/>
              <a:latin typeface="Aptos Display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88" name="Google Shape;588;p39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 rot="8099886">
            <a:off x="8169259" y="2557431"/>
            <a:ext cx="523056" cy="52305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9" name="Google Shape;589;p39"/>
          <p:cNvGrpSpPr/>
          <p:nvPr/>
        </p:nvGrpSpPr>
        <p:grpSpPr>
          <a:xfrm rot="-5400000">
            <a:off x="-41162" y="691890"/>
            <a:ext cx="1156175" cy="369300"/>
            <a:chOff x="7777725" y="4404925"/>
            <a:chExt cx="1156175" cy="369300"/>
          </a:xfrm>
        </p:grpSpPr>
        <p:sp>
          <p:nvSpPr>
            <p:cNvPr id="590" name="Google Shape;590;p39"/>
            <p:cNvSpPr/>
            <p:nvPr/>
          </p:nvSpPr>
          <p:spPr>
            <a:xfrm>
              <a:off x="7779250" y="4523850"/>
              <a:ext cx="1150050" cy="250375"/>
            </a:xfrm>
            <a:custGeom>
              <a:avLst/>
              <a:gdLst/>
              <a:ahLst/>
              <a:cxnLst/>
              <a:rect l="l" t="t" r="r" b="b"/>
              <a:pathLst>
                <a:path w="46002" h="10015" extrusionOk="0">
                  <a:moveTo>
                    <a:pt x="46002" y="10015"/>
                  </a:moveTo>
                  <a:lnTo>
                    <a:pt x="26217" y="10015"/>
                  </a:lnTo>
                  <a:lnTo>
                    <a:pt x="16202" y="0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oval" w="med" len="med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591" name="Google Shape;591;p39"/>
            <p:cNvSpPr/>
            <p:nvPr/>
          </p:nvSpPr>
          <p:spPr>
            <a:xfrm>
              <a:off x="7777725" y="4404925"/>
              <a:ext cx="1150050" cy="254975"/>
            </a:xfrm>
            <a:custGeom>
              <a:avLst/>
              <a:gdLst/>
              <a:ahLst/>
              <a:cxnLst/>
              <a:rect l="l" t="t" r="r" b="b"/>
              <a:pathLst>
                <a:path w="46002" h="10199" extrusionOk="0">
                  <a:moveTo>
                    <a:pt x="46002" y="10199"/>
                  </a:moveTo>
                  <a:lnTo>
                    <a:pt x="27626" y="10199"/>
                  </a:lnTo>
                  <a:lnTo>
                    <a:pt x="17427" y="0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diamond" w="med" len="med"/>
            </a:ln>
          </p:spPr>
          <p:txBody>
            <a:bodyPr/>
            <a:lstStyle/>
            <a:p>
              <a:endParaRPr lang="en-GB"/>
            </a:p>
          </p:txBody>
        </p:sp>
        <p:cxnSp>
          <p:nvCxnSpPr>
            <p:cNvPr id="592" name="Google Shape;592;p39"/>
            <p:cNvCxnSpPr/>
            <p:nvPr/>
          </p:nvCxnSpPr>
          <p:spPr>
            <a:xfrm rot="10800000">
              <a:off x="8520500" y="4532413"/>
              <a:ext cx="413400" cy="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647BB4EE-0297-FEC7-F2A4-382F507C95F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2443" y="1237091"/>
            <a:ext cx="2502640" cy="1841177"/>
          </a:xfrm>
          <a:prstGeom prst="rect">
            <a:avLst/>
          </a:prstGeom>
        </p:spPr>
      </p:pic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292362DB-670A-CBD7-CE26-B3BA0817905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3479" y="1158846"/>
            <a:ext cx="2728532" cy="1997667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CB502A9E-0A69-0CC2-EE7E-AAF48F1C8D8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388" y="3223784"/>
            <a:ext cx="3776345" cy="1365250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A2604DFC-AEC7-3E23-4FA5-1A5C1D6ED69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392749"/>
            <a:ext cx="3952936" cy="1008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7241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41"/>
          <p:cNvSpPr txBox="1">
            <a:spLocks noGrp="1"/>
          </p:cNvSpPr>
          <p:nvPr>
            <p:ph type="title"/>
          </p:nvPr>
        </p:nvSpPr>
        <p:spPr>
          <a:xfrm>
            <a:off x="240867" y="257182"/>
            <a:ext cx="8100030" cy="7973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74320" marR="0" indent="-274320">
              <a:lnSpc>
                <a:spcPct val="107000"/>
              </a:lnSpc>
              <a:spcBef>
                <a:spcPts val="1800"/>
              </a:spcBef>
              <a:spcAft>
                <a:spcPts val="400"/>
              </a:spcAft>
            </a:pPr>
            <a:r>
              <a:rPr lang="en-US" b="1" i="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Copy-only backup</a:t>
            </a:r>
            <a:endParaRPr lang="en-GB" b="1" kern="100" dirty="0">
              <a:solidFill>
                <a:schemeClr val="tx1">
                  <a:lumMod val="85000"/>
                </a:schemeClr>
              </a:solidFill>
              <a:effectLst/>
              <a:latin typeface="Aptos Display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58" name="Google Shape;658;p41"/>
          <p:cNvPicPr preferRelativeResize="0"/>
          <p:nvPr/>
        </p:nvPicPr>
        <p:blipFill rotWithShape="1">
          <a:blip r:embed="rId3">
            <a:alphaModFix amt="40000"/>
          </a:blip>
          <a:srcRect t="46586"/>
          <a:stretch/>
        </p:blipFill>
        <p:spPr>
          <a:xfrm rot="5400000">
            <a:off x="8105537" y="2445687"/>
            <a:ext cx="1367199" cy="7302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59" name="Google Shape;659;p41"/>
          <p:cNvGrpSpPr/>
          <p:nvPr/>
        </p:nvGrpSpPr>
        <p:grpSpPr>
          <a:xfrm rot="5400000">
            <a:off x="426105" y="445028"/>
            <a:ext cx="328561" cy="328561"/>
            <a:chOff x="2040096" y="423669"/>
            <a:chExt cx="328561" cy="328561"/>
          </a:xfrm>
        </p:grpSpPr>
        <p:sp>
          <p:nvSpPr>
            <p:cNvPr id="660" name="Google Shape;660;p41"/>
            <p:cNvSpPr/>
            <p:nvPr/>
          </p:nvSpPr>
          <p:spPr>
            <a:xfrm rot="-2700000">
              <a:off x="2060130" y="635464"/>
              <a:ext cx="96732" cy="96732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61" name="Google Shape;661;p41"/>
            <p:cNvSpPr/>
            <p:nvPr/>
          </p:nvSpPr>
          <p:spPr>
            <a:xfrm rot="-2700000">
              <a:off x="2156011" y="539584"/>
              <a:ext cx="96732" cy="96732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62" name="Google Shape;662;p41"/>
            <p:cNvSpPr/>
            <p:nvPr/>
          </p:nvSpPr>
          <p:spPr>
            <a:xfrm rot="-2700000">
              <a:off x="2251891" y="443703"/>
              <a:ext cx="96732" cy="96732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663" name="Google Shape;663;p41"/>
          <p:cNvGrpSpPr/>
          <p:nvPr/>
        </p:nvGrpSpPr>
        <p:grpSpPr>
          <a:xfrm>
            <a:off x="4290882" y="4603851"/>
            <a:ext cx="562255" cy="250159"/>
            <a:chOff x="5919913" y="4443375"/>
            <a:chExt cx="1066089" cy="474325"/>
          </a:xfrm>
        </p:grpSpPr>
        <p:sp>
          <p:nvSpPr>
            <p:cNvPr id="664" name="Google Shape;664;p41"/>
            <p:cNvSpPr/>
            <p:nvPr/>
          </p:nvSpPr>
          <p:spPr>
            <a:xfrm>
              <a:off x="5919913" y="4443375"/>
              <a:ext cx="1066089" cy="474317"/>
            </a:xfrm>
            <a:custGeom>
              <a:avLst/>
              <a:gdLst/>
              <a:ahLst/>
              <a:cxnLst/>
              <a:rect l="l" t="t" r="r" b="b"/>
              <a:pathLst>
                <a:path w="50057" h="22271" extrusionOk="0">
                  <a:moveTo>
                    <a:pt x="0" y="22271"/>
                  </a:moveTo>
                  <a:lnTo>
                    <a:pt x="0" y="7497"/>
                  </a:lnTo>
                  <a:lnTo>
                    <a:pt x="7498" y="0"/>
                  </a:lnTo>
                  <a:lnTo>
                    <a:pt x="37487" y="0"/>
                  </a:lnTo>
                  <a:lnTo>
                    <a:pt x="50057" y="12570"/>
                  </a:lnTo>
                  <a:lnTo>
                    <a:pt x="50057" y="22051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665" name="Google Shape;665;p41"/>
            <p:cNvSpPr/>
            <p:nvPr/>
          </p:nvSpPr>
          <p:spPr>
            <a:xfrm>
              <a:off x="6019849" y="4532301"/>
              <a:ext cx="866236" cy="385400"/>
            </a:xfrm>
            <a:custGeom>
              <a:avLst/>
              <a:gdLst/>
              <a:ahLst/>
              <a:cxnLst/>
              <a:rect l="l" t="t" r="r" b="b"/>
              <a:pathLst>
                <a:path w="50057" h="22271" extrusionOk="0">
                  <a:moveTo>
                    <a:pt x="0" y="22271"/>
                  </a:moveTo>
                  <a:lnTo>
                    <a:pt x="0" y="7497"/>
                  </a:lnTo>
                  <a:lnTo>
                    <a:pt x="7498" y="0"/>
                  </a:lnTo>
                  <a:lnTo>
                    <a:pt x="37487" y="0"/>
                  </a:lnTo>
                  <a:lnTo>
                    <a:pt x="50057" y="12570"/>
                  </a:lnTo>
                  <a:lnTo>
                    <a:pt x="50057" y="22051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4" name="Google Shape;557;p39">
            <a:extLst>
              <a:ext uri="{FF2B5EF4-FFF2-40B4-BE49-F238E27FC236}">
                <a16:creationId xmlns:a16="http://schemas.microsoft.com/office/drawing/2014/main" id="{2B4BF876-4E71-39F4-A9ED-B1512A8BAD5E}"/>
              </a:ext>
            </a:extLst>
          </p:cNvPr>
          <p:cNvSpPr txBox="1"/>
          <p:nvPr/>
        </p:nvSpPr>
        <p:spPr>
          <a:xfrm>
            <a:off x="521985" y="1300562"/>
            <a:ext cx="7703998" cy="3451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marR="0" indent="-28575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>
                <a:schemeClr val="tx1">
                  <a:lumMod val="85000"/>
                </a:schemeClr>
              </a:buClr>
              <a:buFont typeface="Wingdings" panose="05000000000000000000" pitchFamily="2" charset="2"/>
              <a:buChar char="q"/>
            </a:pP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Kreiranje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Copy-only 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backup-a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koristeći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T-SQL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komande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:</a:t>
            </a:r>
          </a:p>
          <a:p>
            <a:pPr marL="285750" marR="0" indent="-28575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>
                <a:schemeClr val="tx1">
                  <a:lumMod val="85000"/>
                </a:schemeClr>
              </a:buClr>
              <a:buFont typeface="Wingdings" panose="05000000000000000000" pitchFamily="2" charset="2"/>
              <a:buChar char="q"/>
            </a:pPr>
            <a:endParaRPr lang="en-US" sz="1800" kern="100" dirty="0">
              <a:solidFill>
                <a:schemeClr val="tx1">
                  <a:lumMod val="85000"/>
                </a:schemeClr>
              </a:solidFill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285750" marR="0" indent="-28575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>
                <a:schemeClr val="tx1">
                  <a:lumMod val="85000"/>
                </a:schemeClr>
              </a:buClr>
              <a:buFont typeface="Wingdings" panose="05000000000000000000" pitchFamily="2" charset="2"/>
              <a:buChar char="q"/>
            </a:pPr>
            <a:endParaRPr lang="en-GB" sz="1800" kern="100" dirty="0">
              <a:solidFill>
                <a:schemeClr val="tx1">
                  <a:lumMod val="85000"/>
                </a:schemeClr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1" name="Rectangle 11">
            <a:extLst>
              <a:ext uri="{FF2B5EF4-FFF2-40B4-BE49-F238E27FC236}">
                <a16:creationId xmlns:a16="http://schemas.microsoft.com/office/drawing/2014/main" id="{13C4EC4B-2134-3F65-5BE2-B85A28FE89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572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13" name="Rectangle 14">
            <a:extLst>
              <a:ext uri="{FF2B5EF4-FFF2-40B4-BE49-F238E27FC236}">
                <a16:creationId xmlns:a16="http://schemas.microsoft.com/office/drawing/2014/main" id="{A1F88DB9-0BE8-9E17-8260-E849B96628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1985" y="3483312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4A6BC111-7B03-1676-3575-B9438608E9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986" y="1799807"/>
            <a:ext cx="4324173" cy="1051512"/>
          </a:xfrm>
          <a:prstGeom prst="rect">
            <a:avLst/>
          </a:prstGeom>
        </p:spPr>
      </p:pic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DF1E0879-4D39-09E7-B6FE-1235BE3347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5149" y="2955236"/>
            <a:ext cx="4744664" cy="1533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8763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39"/>
          <p:cNvSpPr txBox="1">
            <a:spLocks noGrp="1"/>
          </p:cNvSpPr>
          <p:nvPr>
            <p:ph type="title"/>
          </p:nvPr>
        </p:nvSpPr>
        <p:spPr>
          <a:xfrm>
            <a:off x="1277528" y="374038"/>
            <a:ext cx="5980671" cy="10080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R="0" lvl="0">
              <a:lnSpc>
                <a:spcPct val="107000"/>
              </a:lnSpc>
              <a:spcBef>
                <a:spcPts val="1800"/>
              </a:spcBef>
              <a:spcAft>
                <a:spcPts val="400"/>
              </a:spcAft>
            </a:pPr>
            <a:r>
              <a:rPr lang="en-US" b="1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Restore </a:t>
            </a:r>
            <a:r>
              <a:rPr lang="en-US" b="1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baze</a:t>
            </a:r>
            <a:r>
              <a:rPr lang="en-US" b="1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podataka</a:t>
            </a:r>
            <a:endParaRPr lang="en-GB" b="1" kern="100" dirty="0">
              <a:solidFill>
                <a:schemeClr val="tx1">
                  <a:lumMod val="85000"/>
                </a:schemeClr>
              </a:solidFill>
              <a:effectLst/>
              <a:latin typeface="Aptos Display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1" name="Google Shape;551;p39"/>
          <p:cNvSpPr/>
          <p:nvPr/>
        </p:nvSpPr>
        <p:spPr>
          <a:xfrm>
            <a:off x="661735" y="1731714"/>
            <a:ext cx="7704001" cy="2779733"/>
          </a:xfrm>
          <a:prstGeom prst="roundRect">
            <a:avLst>
              <a:gd name="adj" fmla="val 16667"/>
            </a:avLst>
          </a:prstGeom>
          <a:solidFill>
            <a:srgbClr val="191919">
              <a:alpha val="2013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7" name="Google Shape;557;p39"/>
          <p:cNvSpPr txBox="1"/>
          <p:nvPr/>
        </p:nvSpPr>
        <p:spPr>
          <a:xfrm>
            <a:off x="721576" y="1940142"/>
            <a:ext cx="7447512" cy="3344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marR="0" indent="-28575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>
                <a:schemeClr val="tx1">
                  <a:lumMod val="85000"/>
                </a:schemeClr>
              </a:buClr>
              <a:buFont typeface="Wingdings" panose="05000000000000000000" pitchFamily="2" charset="2"/>
              <a:buChar char="Ø"/>
            </a:pP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Baza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podataka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se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može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vratiti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na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nekoliko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načina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u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zavisnosti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od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nanete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štete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i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dostupnih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rezervnih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kopija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baze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podataka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. U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najboljem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slučaju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baza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podataka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se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može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oporaviti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sa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minimalnim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zastojima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i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bez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gubitka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podataka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</a:p>
          <a:p>
            <a:pPr marL="285750" marR="0" indent="-28575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>
                <a:schemeClr val="tx1">
                  <a:lumMod val="85000"/>
                </a:schemeClr>
              </a:buClr>
              <a:buFont typeface="Wingdings" panose="05000000000000000000" pitchFamily="2" charset="2"/>
              <a:buChar char="Ø"/>
            </a:pP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Obnavljanje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baze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podataka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zahteva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ponovno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učitavanje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backup-a </a:t>
            </a: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baze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podataka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(u </a:t>
            </a: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bilo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kom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scenariju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). </a:t>
            </a: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Zbog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toga je </a:t>
            </a: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oporavak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baze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podataka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nemoguc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́ bez </a:t>
            </a: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pouzdanog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backup-a </a:t>
            </a: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baze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podataka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. </a:t>
            </a:r>
            <a:endParaRPr lang="en-GB" sz="1800" kern="100" dirty="0">
              <a:solidFill>
                <a:schemeClr val="tx1">
                  <a:lumMod val="85000"/>
                </a:schemeClr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88" name="Google Shape;588;p39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 rot="8099886">
            <a:off x="8169259" y="2557431"/>
            <a:ext cx="523056" cy="52305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9" name="Google Shape;589;p39"/>
          <p:cNvGrpSpPr/>
          <p:nvPr/>
        </p:nvGrpSpPr>
        <p:grpSpPr>
          <a:xfrm rot="-5400000">
            <a:off x="-41162" y="691890"/>
            <a:ext cx="1156175" cy="369300"/>
            <a:chOff x="7777725" y="4404925"/>
            <a:chExt cx="1156175" cy="369300"/>
          </a:xfrm>
        </p:grpSpPr>
        <p:sp>
          <p:nvSpPr>
            <p:cNvPr id="590" name="Google Shape;590;p39"/>
            <p:cNvSpPr/>
            <p:nvPr/>
          </p:nvSpPr>
          <p:spPr>
            <a:xfrm>
              <a:off x="7779250" y="4523850"/>
              <a:ext cx="1150050" cy="250375"/>
            </a:xfrm>
            <a:custGeom>
              <a:avLst/>
              <a:gdLst/>
              <a:ahLst/>
              <a:cxnLst/>
              <a:rect l="l" t="t" r="r" b="b"/>
              <a:pathLst>
                <a:path w="46002" h="10015" extrusionOk="0">
                  <a:moveTo>
                    <a:pt x="46002" y="10015"/>
                  </a:moveTo>
                  <a:lnTo>
                    <a:pt x="26217" y="10015"/>
                  </a:lnTo>
                  <a:lnTo>
                    <a:pt x="16202" y="0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oval" w="med" len="med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591" name="Google Shape;591;p39"/>
            <p:cNvSpPr/>
            <p:nvPr/>
          </p:nvSpPr>
          <p:spPr>
            <a:xfrm>
              <a:off x="7777725" y="4404925"/>
              <a:ext cx="1150050" cy="254975"/>
            </a:xfrm>
            <a:custGeom>
              <a:avLst/>
              <a:gdLst/>
              <a:ahLst/>
              <a:cxnLst/>
              <a:rect l="l" t="t" r="r" b="b"/>
              <a:pathLst>
                <a:path w="46002" h="10199" extrusionOk="0">
                  <a:moveTo>
                    <a:pt x="46002" y="10199"/>
                  </a:moveTo>
                  <a:lnTo>
                    <a:pt x="27626" y="10199"/>
                  </a:lnTo>
                  <a:lnTo>
                    <a:pt x="17427" y="0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diamond" w="med" len="med"/>
            </a:ln>
          </p:spPr>
          <p:txBody>
            <a:bodyPr/>
            <a:lstStyle/>
            <a:p>
              <a:endParaRPr lang="en-GB"/>
            </a:p>
          </p:txBody>
        </p:sp>
        <p:cxnSp>
          <p:nvCxnSpPr>
            <p:cNvPr id="592" name="Google Shape;592;p39"/>
            <p:cNvCxnSpPr/>
            <p:nvPr/>
          </p:nvCxnSpPr>
          <p:spPr>
            <a:xfrm rot="10800000">
              <a:off x="8520500" y="4532413"/>
              <a:ext cx="413400" cy="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72749565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39"/>
          <p:cNvSpPr txBox="1">
            <a:spLocks noGrp="1"/>
          </p:cNvSpPr>
          <p:nvPr>
            <p:ph type="title"/>
          </p:nvPr>
        </p:nvSpPr>
        <p:spPr>
          <a:xfrm>
            <a:off x="372153" y="380737"/>
            <a:ext cx="7951223" cy="10080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74320" marR="0" indent="-274320">
              <a:lnSpc>
                <a:spcPct val="107000"/>
              </a:lnSpc>
              <a:spcBef>
                <a:spcPts val="1800"/>
              </a:spcBef>
              <a:spcAft>
                <a:spcPts val="400"/>
              </a:spcAft>
            </a:pPr>
            <a:r>
              <a:rPr lang="en-US" b="1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Restore </a:t>
            </a:r>
            <a:r>
              <a:rPr lang="en-US" b="1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baze</a:t>
            </a:r>
            <a:r>
              <a:rPr lang="en-US" b="1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podataka</a:t>
            </a:r>
            <a:endParaRPr lang="en-GB" b="1" kern="100" dirty="0">
              <a:solidFill>
                <a:schemeClr val="tx1">
                  <a:lumMod val="85000"/>
                </a:schemeClr>
              </a:solidFill>
              <a:effectLst/>
              <a:latin typeface="Aptos Display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7" name="Google Shape;557;p39"/>
          <p:cNvSpPr txBox="1"/>
          <p:nvPr/>
        </p:nvSpPr>
        <p:spPr>
          <a:xfrm>
            <a:off x="701829" y="1192888"/>
            <a:ext cx="7412643" cy="34648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Restore full backup-a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baze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podataka</a:t>
            </a:r>
            <a:r>
              <a:rPr lang="en-GB" sz="1800" kern="100" dirty="0">
                <a:solidFill>
                  <a:schemeClr val="tx1">
                    <a:lumMod val="85000"/>
                  </a:schemeClr>
                </a:solid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oristeći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SQL Server Management Studio (SSMS):</a:t>
            </a:r>
            <a:endParaRPr lang="en-US" sz="1800" kern="100" dirty="0">
              <a:solidFill>
                <a:schemeClr val="tx1">
                  <a:lumMod val="85000"/>
                </a:schemeClr>
              </a:solidFill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85000"/>
                </a:schemeClr>
              </a:buClr>
              <a:buFont typeface="+mj-lt"/>
              <a:buAutoNum type="arabicPeriod"/>
            </a:pP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U Object Explorer-u,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povezati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se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sa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instancom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SQL Server Database Engine-a, a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zatim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proširiti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tu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instancu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  <a:endParaRPr lang="en-GB" kern="100" dirty="0">
              <a:solidFill>
                <a:schemeClr val="tx1">
                  <a:lumMod val="85000"/>
                </a:schemeClr>
              </a:solidFill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>
                <a:schemeClr val="tx1">
                  <a:lumMod val="85000"/>
                </a:schemeClr>
              </a:buClr>
              <a:buFont typeface="+mj-lt"/>
              <a:buAutoNum type="arabicPeriod"/>
            </a:pP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Kliknuti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desnim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tasterom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miša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na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Databases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i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izaberite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Restore Database...</a:t>
            </a:r>
            <a:endParaRPr lang="en-GB" kern="100" dirty="0">
              <a:solidFill>
                <a:schemeClr val="tx1">
                  <a:lumMod val="85000"/>
                </a:schemeClr>
              </a:solidFill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285750" marR="0" indent="-28575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Ø"/>
            </a:pPr>
            <a:endParaRPr lang="en-GB" sz="1800" kern="100" dirty="0">
              <a:solidFill>
                <a:schemeClr val="tx1">
                  <a:lumMod val="85000"/>
                </a:schemeClr>
              </a:solidFill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88" name="Google Shape;588;p39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 rot="8099886">
            <a:off x="8169259" y="2557431"/>
            <a:ext cx="523056" cy="52305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9" name="Google Shape;589;p39"/>
          <p:cNvGrpSpPr/>
          <p:nvPr/>
        </p:nvGrpSpPr>
        <p:grpSpPr>
          <a:xfrm rot="-5400000">
            <a:off x="-41162" y="691890"/>
            <a:ext cx="1156175" cy="369300"/>
            <a:chOff x="7777725" y="4404925"/>
            <a:chExt cx="1156175" cy="369300"/>
          </a:xfrm>
        </p:grpSpPr>
        <p:sp>
          <p:nvSpPr>
            <p:cNvPr id="590" name="Google Shape;590;p39"/>
            <p:cNvSpPr/>
            <p:nvPr/>
          </p:nvSpPr>
          <p:spPr>
            <a:xfrm>
              <a:off x="7779250" y="4523850"/>
              <a:ext cx="1150050" cy="250375"/>
            </a:xfrm>
            <a:custGeom>
              <a:avLst/>
              <a:gdLst/>
              <a:ahLst/>
              <a:cxnLst/>
              <a:rect l="l" t="t" r="r" b="b"/>
              <a:pathLst>
                <a:path w="46002" h="10015" extrusionOk="0">
                  <a:moveTo>
                    <a:pt x="46002" y="10015"/>
                  </a:moveTo>
                  <a:lnTo>
                    <a:pt x="26217" y="10015"/>
                  </a:lnTo>
                  <a:lnTo>
                    <a:pt x="16202" y="0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oval" w="med" len="med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591" name="Google Shape;591;p39"/>
            <p:cNvSpPr/>
            <p:nvPr/>
          </p:nvSpPr>
          <p:spPr>
            <a:xfrm>
              <a:off x="7777725" y="4404925"/>
              <a:ext cx="1150050" cy="254975"/>
            </a:xfrm>
            <a:custGeom>
              <a:avLst/>
              <a:gdLst/>
              <a:ahLst/>
              <a:cxnLst/>
              <a:rect l="l" t="t" r="r" b="b"/>
              <a:pathLst>
                <a:path w="46002" h="10199" extrusionOk="0">
                  <a:moveTo>
                    <a:pt x="46002" y="10199"/>
                  </a:moveTo>
                  <a:lnTo>
                    <a:pt x="27626" y="10199"/>
                  </a:lnTo>
                  <a:lnTo>
                    <a:pt x="17427" y="0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diamond" w="med" len="med"/>
            </a:ln>
          </p:spPr>
          <p:txBody>
            <a:bodyPr/>
            <a:lstStyle/>
            <a:p>
              <a:endParaRPr lang="en-GB"/>
            </a:p>
          </p:txBody>
        </p:sp>
        <p:cxnSp>
          <p:nvCxnSpPr>
            <p:cNvPr id="592" name="Google Shape;592;p39"/>
            <p:cNvCxnSpPr/>
            <p:nvPr/>
          </p:nvCxnSpPr>
          <p:spPr>
            <a:xfrm rot="10800000">
              <a:off x="8520500" y="4532413"/>
              <a:ext cx="413400" cy="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EE57AD16-4591-9A44-DB19-4546DB7E2C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2420" y="2747901"/>
            <a:ext cx="2361728" cy="1944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13031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39"/>
          <p:cNvSpPr txBox="1">
            <a:spLocks noGrp="1"/>
          </p:cNvSpPr>
          <p:nvPr>
            <p:ph type="title"/>
          </p:nvPr>
        </p:nvSpPr>
        <p:spPr>
          <a:xfrm>
            <a:off x="352275" y="308878"/>
            <a:ext cx="7951223" cy="10080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74320" marR="0" indent="-274320">
              <a:lnSpc>
                <a:spcPct val="107000"/>
              </a:lnSpc>
              <a:spcBef>
                <a:spcPts val="1800"/>
              </a:spcBef>
              <a:spcAft>
                <a:spcPts val="400"/>
              </a:spcAft>
            </a:pPr>
            <a:r>
              <a:rPr lang="en-US" b="1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Restore </a:t>
            </a:r>
            <a:r>
              <a:rPr lang="en-US" b="1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baze</a:t>
            </a:r>
            <a:r>
              <a:rPr lang="en-US" b="1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podataka</a:t>
            </a:r>
            <a:endParaRPr lang="en-GB" b="1" kern="100" dirty="0">
              <a:solidFill>
                <a:schemeClr val="tx1">
                  <a:lumMod val="85000"/>
                </a:schemeClr>
              </a:solidFill>
              <a:effectLst/>
              <a:latin typeface="Aptos Display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7" name="Google Shape;557;p39"/>
          <p:cNvSpPr txBox="1"/>
          <p:nvPr/>
        </p:nvSpPr>
        <p:spPr>
          <a:xfrm>
            <a:off x="721576" y="1453103"/>
            <a:ext cx="7412643" cy="34648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Restore full backup-a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baze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podataka</a:t>
            </a:r>
            <a:r>
              <a:rPr lang="en-GB" sz="1800" kern="100" dirty="0">
                <a:solidFill>
                  <a:schemeClr val="tx1">
                    <a:lumMod val="85000"/>
                  </a:schemeClr>
                </a:solid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oristeći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SQL Server Management Studio (SSMS):</a:t>
            </a:r>
            <a:endParaRPr lang="en-US" sz="1800" kern="100" dirty="0">
              <a:solidFill>
                <a:schemeClr val="tx1">
                  <a:lumMod val="85000"/>
                </a:schemeClr>
              </a:solidFill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R="0" lvl="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3. Na General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stranici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koristiti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sekciju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Source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gde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se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navodi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source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i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lokacija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backup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skupova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za    restore-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ovanje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.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Izabrati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jednu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od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sledećih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opcija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:</a:t>
            </a:r>
            <a:endParaRPr lang="en-GB" kern="100" dirty="0">
              <a:solidFill>
                <a:schemeClr val="tx1">
                  <a:lumMod val="85000"/>
                </a:schemeClr>
              </a:solidFill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1" indent="-342900" algn="just">
              <a:lnSpc>
                <a:spcPct val="107000"/>
              </a:lnSpc>
              <a:buClr>
                <a:schemeClr val="tx1">
                  <a:lumMod val="85000"/>
                </a:schemeClr>
              </a:buClr>
              <a:buFont typeface="Symbol" panose="05050102010706020507" pitchFamily="18" charset="2"/>
              <a:buChar char=""/>
            </a:pP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Database: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Izabrati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bazu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podataka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koju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je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potrebno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restore-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ovati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sa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padajuće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liste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. Lista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sadrži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samo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baze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podataka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za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koje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je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napravljen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backup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prema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msdb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backup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istoriji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.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Ako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je backup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preuzet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sa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drugog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servera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odredišni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server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neće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imati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informacije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o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istoriji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backup-a za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navedenu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bazu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podataka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. U tom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slučaju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izabrati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Device da bi se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ručno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odredila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datoteka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ili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uređaj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za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vraćanje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  <a:endParaRPr lang="en-GB" kern="100" dirty="0">
              <a:solidFill>
                <a:schemeClr val="tx1">
                  <a:lumMod val="85000"/>
                </a:schemeClr>
              </a:solidFill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1" indent="-342900" algn="just">
              <a:lnSpc>
                <a:spcPct val="107000"/>
              </a:lnSpc>
              <a:buClr>
                <a:schemeClr val="tx1">
                  <a:lumMod val="85000"/>
                </a:schemeClr>
              </a:buClr>
              <a:buFont typeface="Symbol" panose="05050102010706020507" pitchFamily="18" charset="2"/>
              <a:buChar char=""/>
            </a:pP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Device: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Izabrati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dugme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za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pretragu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(...) da bi se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otvorio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dijalog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Select backup devices.</a:t>
            </a:r>
            <a:endParaRPr lang="en-GB" kern="100" dirty="0">
              <a:solidFill>
                <a:schemeClr val="tx1">
                  <a:lumMod val="85000"/>
                </a:schemeClr>
              </a:solidFill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285750" marR="0" indent="-28575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Ø"/>
            </a:pPr>
            <a:endParaRPr lang="en-GB" sz="1800" kern="100" dirty="0">
              <a:solidFill>
                <a:schemeClr val="tx1">
                  <a:lumMod val="85000"/>
                </a:schemeClr>
              </a:solidFill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88" name="Google Shape;588;p39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 rot="8099886">
            <a:off x="8169259" y="2557431"/>
            <a:ext cx="523056" cy="52305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9" name="Google Shape;589;p39"/>
          <p:cNvGrpSpPr/>
          <p:nvPr/>
        </p:nvGrpSpPr>
        <p:grpSpPr>
          <a:xfrm rot="-5400000">
            <a:off x="-41162" y="691890"/>
            <a:ext cx="1156175" cy="369300"/>
            <a:chOff x="7777725" y="4404925"/>
            <a:chExt cx="1156175" cy="369300"/>
          </a:xfrm>
        </p:grpSpPr>
        <p:sp>
          <p:nvSpPr>
            <p:cNvPr id="590" name="Google Shape;590;p39"/>
            <p:cNvSpPr/>
            <p:nvPr/>
          </p:nvSpPr>
          <p:spPr>
            <a:xfrm>
              <a:off x="7779250" y="4523850"/>
              <a:ext cx="1150050" cy="250375"/>
            </a:xfrm>
            <a:custGeom>
              <a:avLst/>
              <a:gdLst/>
              <a:ahLst/>
              <a:cxnLst/>
              <a:rect l="l" t="t" r="r" b="b"/>
              <a:pathLst>
                <a:path w="46002" h="10015" extrusionOk="0">
                  <a:moveTo>
                    <a:pt x="46002" y="10015"/>
                  </a:moveTo>
                  <a:lnTo>
                    <a:pt x="26217" y="10015"/>
                  </a:lnTo>
                  <a:lnTo>
                    <a:pt x="16202" y="0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oval" w="med" len="med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591" name="Google Shape;591;p39"/>
            <p:cNvSpPr/>
            <p:nvPr/>
          </p:nvSpPr>
          <p:spPr>
            <a:xfrm>
              <a:off x="7777725" y="4404925"/>
              <a:ext cx="1150050" cy="254975"/>
            </a:xfrm>
            <a:custGeom>
              <a:avLst/>
              <a:gdLst/>
              <a:ahLst/>
              <a:cxnLst/>
              <a:rect l="l" t="t" r="r" b="b"/>
              <a:pathLst>
                <a:path w="46002" h="10199" extrusionOk="0">
                  <a:moveTo>
                    <a:pt x="46002" y="10199"/>
                  </a:moveTo>
                  <a:lnTo>
                    <a:pt x="27626" y="10199"/>
                  </a:lnTo>
                  <a:lnTo>
                    <a:pt x="17427" y="0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diamond" w="med" len="med"/>
            </a:ln>
          </p:spPr>
          <p:txBody>
            <a:bodyPr/>
            <a:lstStyle/>
            <a:p>
              <a:endParaRPr lang="en-GB"/>
            </a:p>
          </p:txBody>
        </p:sp>
        <p:cxnSp>
          <p:nvCxnSpPr>
            <p:cNvPr id="592" name="Google Shape;592;p39"/>
            <p:cNvCxnSpPr/>
            <p:nvPr/>
          </p:nvCxnSpPr>
          <p:spPr>
            <a:xfrm rot="10800000">
              <a:off x="8520500" y="4532413"/>
              <a:ext cx="413400" cy="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8781003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39"/>
          <p:cNvSpPr txBox="1">
            <a:spLocks noGrp="1"/>
          </p:cNvSpPr>
          <p:nvPr>
            <p:ph type="title"/>
          </p:nvPr>
        </p:nvSpPr>
        <p:spPr>
          <a:xfrm>
            <a:off x="352275" y="304577"/>
            <a:ext cx="7951223" cy="10080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74320" marR="0" indent="-274320">
              <a:lnSpc>
                <a:spcPct val="107000"/>
              </a:lnSpc>
              <a:spcBef>
                <a:spcPts val="1800"/>
              </a:spcBef>
              <a:spcAft>
                <a:spcPts val="400"/>
              </a:spcAft>
            </a:pPr>
            <a:r>
              <a:rPr lang="en-US" b="1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Restore </a:t>
            </a:r>
            <a:r>
              <a:rPr lang="en-US" b="1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baze</a:t>
            </a:r>
            <a:r>
              <a:rPr lang="en-US" b="1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podataka</a:t>
            </a:r>
            <a:endParaRPr lang="en-GB" b="1" kern="100" dirty="0">
              <a:solidFill>
                <a:schemeClr val="tx1">
                  <a:lumMod val="85000"/>
                </a:schemeClr>
              </a:solidFill>
              <a:effectLst/>
              <a:latin typeface="Aptos Display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7" name="Google Shape;557;p39"/>
          <p:cNvSpPr txBox="1"/>
          <p:nvPr/>
        </p:nvSpPr>
        <p:spPr>
          <a:xfrm>
            <a:off x="471200" y="1312655"/>
            <a:ext cx="7412643" cy="34648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>
                <a:schemeClr val="tx1">
                  <a:lumMod val="85000"/>
                </a:schemeClr>
              </a:buClr>
              <a:buFont typeface="Courier New" panose="02070309020205020404" pitchFamily="49" charset="0"/>
              <a:buChar char="o"/>
            </a:pPr>
            <a:r>
              <a:rPr lang="en-US" sz="12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Dijalog</a:t>
            </a:r>
            <a:r>
              <a:rPr lang="en-US" sz="12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Select backup devices</a:t>
            </a:r>
            <a:endParaRPr lang="en-GB" sz="1200" kern="100" dirty="0">
              <a:solidFill>
                <a:schemeClr val="tx1">
                  <a:lumMod val="85000"/>
                </a:schemeClr>
              </a:solidFill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914400" marR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2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Backup media type: </a:t>
            </a:r>
            <a:r>
              <a:rPr lang="en-US" sz="12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Izabrati</a:t>
            </a:r>
            <a:r>
              <a:rPr lang="en-US" sz="12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tip </a:t>
            </a:r>
            <a:r>
              <a:rPr lang="en-US" sz="12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medija</a:t>
            </a:r>
            <a:r>
              <a:rPr lang="en-US" sz="12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sa</a:t>
            </a:r>
            <a:r>
              <a:rPr lang="en-US" sz="12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padajuće</a:t>
            </a:r>
            <a:r>
              <a:rPr lang="en-US" sz="12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liste</a:t>
            </a:r>
            <a:r>
              <a:rPr lang="en-US" sz="12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Backup media type. </a:t>
            </a:r>
            <a:r>
              <a:rPr lang="en-US" sz="12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Napomena</a:t>
            </a:r>
            <a:r>
              <a:rPr lang="en-US" sz="12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: </a:t>
            </a:r>
            <a:r>
              <a:rPr lang="en-US" sz="12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Opcija</a:t>
            </a:r>
            <a:r>
              <a:rPr lang="en-US" sz="12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Tape se </a:t>
            </a:r>
            <a:r>
              <a:rPr lang="en-US" sz="12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pojavljuje</a:t>
            </a:r>
            <a:r>
              <a:rPr lang="en-US" sz="12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samo</a:t>
            </a:r>
            <a:r>
              <a:rPr lang="en-US" sz="12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ako</a:t>
            </a:r>
            <a:r>
              <a:rPr lang="en-US" sz="12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je tape drive </a:t>
            </a:r>
            <a:r>
              <a:rPr lang="en-US" sz="12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montiran</a:t>
            </a:r>
            <a:r>
              <a:rPr lang="en-US" sz="12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na</a:t>
            </a:r>
            <a:r>
              <a:rPr lang="en-US" sz="12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računar</a:t>
            </a:r>
            <a:r>
              <a:rPr lang="en-US" sz="12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, a </a:t>
            </a:r>
            <a:r>
              <a:rPr lang="en-US" sz="12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opcija</a:t>
            </a:r>
            <a:r>
              <a:rPr lang="en-US" sz="12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Backup Device se </a:t>
            </a:r>
            <a:r>
              <a:rPr lang="en-US" sz="12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pojavljuje</a:t>
            </a:r>
            <a:r>
              <a:rPr lang="en-US" sz="12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samo</a:t>
            </a:r>
            <a:r>
              <a:rPr lang="en-US" sz="12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ako</a:t>
            </a:r>
            <a:r>
              <a:rPr lang="en-US" sz="12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postoji</a:t>
            </a:r>
            <a:r>
              <a:rPr lang="en-US" sz="12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barem</a:t>
            </a:r>
            <a:r>
              <a:rPr lang="en-US" sz="12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jedan</a:t>
            </a:r>
            <a:r>
              <a:rPr lang="en-US" sz="12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backup </a:t>
            </a:r>
            <a:r>
              <a:rPr lang="en-US" sz="12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uređaj</a:t>
            </a:r>
            <a:r>
              <a:rPr lang="en-US" sz="12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  <a:endParaRPr lang="en-GB" sz="1200" kern="100" dirty="0">
              <a:solidFill>
                <a:schemeClr val="tx1">
                  <a:lumMod val="85000"/>
                </a:schemeClr>
              </a:solidFill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914400" marR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2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Add: U </a:t>
            </a:r>
            <a:r>
              <a:rPr lang="en-US" sz="12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zavisnosti</a:t>
            </a:r>
            <a:r>
              <a:rPr lang="en-US" sz="12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od </a:t>
            </a:r>
            <a:r>
              <a:rPr lang="en-US" sz="12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tipa</a:t>
            </a:r>
            <a:r>
              <a:rPr lang="en-US" sz="12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medija</a:t>
            </a:r>
            <a:r>
              <a:rPr lang="en-US" sz="12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koji se </a:t>
            </a:r>
            <a:r>
              <a:rPr lang="en-US" sz="12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izabere</a:t>
            </a:r>
            <a:r>
              <a:rPr lang="en-US" sz="12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sa</a:t>
            </a:r>
            <a:r>
              <a:rPr lang="en-US" sz="12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padajuće</a:t>
            </a:r>
            <a:r>
              <a:rPr lang="en-US" sz="12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liste</a:t>
            </a:r>
            <a:r>
              <a:rPr lang="en-US" sz="12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Tip backup </a:t>
            </a:r>
            <a:r>
              <a:rPr lang="en-US" sz="12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medija</a:t>
            </a:r>
            <a:r>
              <a:rPr lang="en-US" sz="12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US" sz="12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klikom</a:t>
            </a:r>
            <a:r>
              <a:rPr lang="en-US" sz="12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na</a:t>
            </a:r>
            <a:r>
              <a:rPr lang="en-US" sz="12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Add </a:t>
            </a:r>
            <a:r>
              <a:rPr lang="en-US" sz="12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otvara</a:t>
            </a:r>
            <a:r>
              <a:rPr lang="en-US" sz="12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se </a:t>
            </a:r>
            <a:r>
              <a:rPr lang="en-US" sz="12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jedan</a:t>
            </a:r>
            <a:r>
              <a:rPr lang="en-US" sz="12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od </a:t>
            </a:r>
            <a:r>
              <a:rPr lang="en-US" sz="12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sledećih</a:t>
            </a:r>
            <a:r>
              <a:rPr lang="en-US" sz="12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dijaloga</a:t>
            </a:r>
            <a:r>
              <a:rPr lang="en-US" sz="12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. (</a:t>
            </a:r>
            <a:r>
              <a:rPr lang="en-US" sz="12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Ako</a:t>
            </a:r>
            <a:r>
              <a:rPr lang="en-US" sz="12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je </a:t>
            </a:r>
            <a:r>
              <a:rPr lang="en-US" sz="12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lista</a:t>
            </a:r>
            <a:r>
              <a:rPr lang="en-US" sz="12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u </a:t>
            </a:r>
            <a:r>
              <a:rPr lang="en-US" sz="12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polju</a:t>
            </a:r>
            <a:r>
              <a:rPr lang="en-US" sz="12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Backup media za </a:t>
            </a:r>
            <a:r>
              <a:rPr lang="en-US" sz="12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listu</a:t>
            </a:r>
            <a:r>
              <a:rPr lang="en-US" sz="12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puna</a:t>
            </a:r>
            <a:r>
              <a:rPr lang="en-US" sz="12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US" sz="12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dugme</a:t>
            </a:r>
            <a:r>
              <a:rPr lang="en-US" sz="12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Add </a:t>
            </a:r>
            <a:r>
              <a:rPr lang="en-US" sz="12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nije</a:t>
            </a:r>
            <a:r>
              <a:rPr lang="en-US" sz="12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dostupno</a:t>
            </a:r>
            <a:r>
              <a:rPr lang="en-US" sz="12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.)</a:t>
            </a:r>
            <a:endParaRPr lang="en-GB" sz="1200" kern="100" dirty="0">
              <a:solidFill>
                <a:schemeClr val="tx1">
                  <a:lumMod val="85000"/>
                </a:schemeClr>
              </a:solidFill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914400" marR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2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Remove: </a:t>
            </a:r>
            <a:r>
              <a:rPr lang="en-US" sz="12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Uklanja</a:t>
            </a:r>
            <a:r>
              <a:rPr lang="en-US" sz="12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jednu</a:t>
            </a:r>
            <a:r>
              <a:rPr lang="en-US" sz="12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ili</a:t>
            </a:r>
            <a:r>
              <a:rPr lang="en-US" sz="12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više</a:t>
            </a:r>
            <a:r>
              <a:rPr lang="en-US" sz="12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izabranih</a:t>
            </a:r>
            <a:r>
              <a:rPr lang="en-US" sz="12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fajlova</a:t>
            </a:r>
            <a:r>
              <a:rPr lang="en-US" sz="12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US" sz="12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traka</a:t>
            </a:r>
            <a:r>
              <a:rPr lang="en-US" sz="12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ili</a:t>
            </a:r>
            <a:r>
              <a:rPr lang="en-US" sz="12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logičkih</a:t>
            </a:r>
            <a:r>
              <a:rPr lang="en-US" sz="12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uređaja</a:t>
            </a:r>
            <a:r>
              <a:rPr lang="en-US" sz="12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  <a:endParaRPr lang="en-GB" sz="1200" kern="100" dirty="0">
              <a:solidFill>
                <a:schemeClr val="tx1">
                  <a:lumMod val="85000"/>
                </a:schemeClr>
              </a:solidFill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914400" marR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2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Contents: </a:t>
            </a:r>
            <a:r>
              <a:rPr lang="en-US" sz="12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Prikazuje</a:t>
            </a:r>
            <a:r>
              <a:rPr lang="en-US" sz="12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medijski</a:t>
            </a:r>
            <a:r>
              <a:rPr lang="en-US" sz="12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sadržaj</a:t>
            </a:r>
            <a:r>
              <a:rPr lang="en-US" sz="12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izabranog</a:t>
            </a:r>
            <a:r>
              <a:rPr lang="en-US" sz="12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fajla</a:t>
            </a:r>
            <a:r>
              <a:rPr lang="en-US" sz="12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US" sz="12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trake</a:t>
            </a:r>
            <a:r>
              <a:rPr lang="en-US" sz="12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ili</a:t>
            </a:r>
            <a:r>
              <a:rPr lang="en-US" sz="12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logičkog</a:t>
            </a:r>
            <a:r>
              <a:rPr lang="en-US" sz="12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backup </a:t>
            </a:r>
            <a:r>
              <a:rPr lang="en-US" sz="12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uređaja</a:t>
            </a:r>
            <a:r>
              <a:rPr lang="en-US" sz="12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. Ovo </a:t>
            </a:r>
            <a:r>
              <a:rPr lang="en-US" sz="12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dugme</a:t>
            </a:r>
            <a:r>
              <a:rPr lang="en-US" sz="12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možda</a:t>
            </a:r>
            <a:r>
              <a:rPr lang="en-US" sz="12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neće</a:t>
            </a:r>
            <a:r>
              <a:rPr lang="en-US" sz="12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funkcionisati</a:t>
            </a:r>
            <a:r>
              <a:rPr lang="en-US" sz="12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ako</a:t>
            </a:r>
            <a:r>
              <a:rPr lang="en-US" sz="12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je tip </a:t>
            </a:r>
            <a:r>
              <a:rPr lang="en-US" sz="12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medija</a:t>
            </a:r>
            <a:r>
              <a:rPr lang="en-US" sz="12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URL.</a:t>
            </a:r>
            <a:endParaRPr lang="en-GB" sz="1200" kern="100" dirty="0">
              <a:solidFill>
                <a:schemeClr val="tx1">
                  <a:lumMod val="85000"/>
                </a:schemeClr>
              </a:solidFill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914400" marR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2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Backup media: </a:t>
            </a:r>
            <a:r>
              <a:rPr lang="en-US" sz="12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Prikazuje</a:t>
            </a:r>
            <a:r>
              <a:rPr lang="en-US" sz="12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listu</a:t>
            </a:r>
            <a:r>
              <a:rPr lang="en-US" sz="12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izabranih</a:t>
            </a:r>
            <a:r>
              <a:rPr lang="en-US" sz="12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medija</a:t>
            </a:r>
            <a:r>
              <a:rPr lang="en-US" sz="12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  <a:endParaRPr lang="en-GB" sz="1200" kern="100" dirty="0">
              <a:solidFill>
                <a:schemeClr val="tx1">
                  <a:lumMod val="85000"/>
                </a:schemeClr>
              </a:solidFill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914400" marR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2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Nakon</a:t>
            </a:r>
            <a:r>
              <a:rPr lang="en-US" sz="12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što</a:t>
            </a:r>
            <a:r>
              <a:rPr lang="en-US" sz="12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se </a:t>
            </a:r>
            <a:r>
              <a:rPr lang="en-US" sz="12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dodaju</a:t>
            </a:r>
            <a:r>
              <a:rPr lang="en-US" sz="12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željeni</a:t>
            </a:r>
            <a:r>
              <a:rPr lang="en-US" sz="12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uređaji</a:t>
            </a:r>
            <a:r>
              <a:rPr lang="en-US" sz="12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na</a:t>
            </a:r>
            <a:r>
              <a:rPr lang="en-US" sz="12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Backup media </a:t>
            </a:r>
            <a:r>
              <a:rPr lang="en-US" sz="12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listu</a:t>
            </a:r>
            <a:r>
              <a:rPr lang="en-US" sz="12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US" sz="12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izabrati</a:t>
            </a:r>
            <a:r>
              <a:rPr lang="en-US" sz="12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OK za </a:t>
            </a:r>
            <a:r>
              <a:rPr lang="en-US" sz="12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povratak</a:t>
            </a:r>
            <a:r>
              <a:rPr lang="en-US" sz="12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na</a:t>
            </a:r>
            <a:r>
              <a:rPr lang="en-US" sz="12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General </a:t>
            </a:r>
            <a:r>
              <a:rPr lang="en-US" sz="12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stranicu</a:t>
            </a:r>
            <a:r>
              <a:rPr lang="en-US" sz="12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  <a:endParaRPr lang="en-GB" sz="1200" kern="100" dirty="0">
              <a:solidFill>
                <a:schemeClr val="tx1">
                  <a:lumMod val="85000"/>
                </a:schemeClr>
              </a:solidFill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285750" marR="0" indent="-28575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Ø"/>
            </a:pPr>
            <a:endParaRPr lang="en-GB" sz="1800" kern="100" dirty="0">
              <a:solidFill>
                <a:schemeClr val="tx1">
                  <a:lumMod val="85000"/>
                </a:schemeClr>
              </a:solidFill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88" name="Google Shape;588;p39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 rot="8099886">
            <a:off x="8169259" y="2557431"/>
            <a:ext cx="523056" cy="52305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9" name="Google Shape;589;p39"/>
          <p:cNvGrpSpPr/>
          <p:nvPr/>
        </p:nvGrpSpPr>
        <p:grpSpPr>
          <a:xfrm rot="-5400000">
            <a:off x="-41162" y="691890"/>
            <a:ext cx="1156175" cy="369300"/>
            <a:chOff x="7777725" y="4404925"/>
            <a:chExt cx="1156175" cy="369300"/>
          </a:xfrm>
        </p:grpSpPr>
        <p:sp>
          <p:nvSpPr>
            <p:cNvPr id="590" name="Google Shape;590;p39"/>
            <p:cNvSpPr/>
            <p:nvPr/>
          </p:nvSpPr>
          <p:spPr>
            <a:xfrm>
              <a:off x="7779250" y="4523850"/>
              <a:ext cx="1150050" cy="250375"/>
            </a:xfrm>
            <a:custGeom>
              <a:avLst/>
              <a:gdLst/>
              <a:ahLst/>
              <a:cxnLst/>
              <a:rect l="l" t="t" r="r" b="b"/>
              <a:pathLst>
                <a:path w="46002" h="10015" extrusionOk="0">
                  <a:moveTo>
                    <a:pt x="46002" y="10015"/>
                  </a:moveTo>
                  <a:lnTo>
                    <a:pt x="26217" y="10015"/>
                  </a:lnTo>
                  <a:lnTo>
                    <a:pt x="16202" y="0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oval" w="med" len="med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591" name="Google Shape;591;p39"/>
            <p:cNvSpPr/>
            <p:nvPr/>
          </p:nvSpPr>
          <p:spPr>
            <a:xfrm>
              <a:off x="7777725" y="4404925"/>
              <a:ext cx="1150050" cy="254975"/>
            </a:xfrm>
            <a:custGeom>
              <a:avLst/>
              <a:gdLst/>
              <a:ahLst/>
              <a:cxnLst/>
              <a:rect l="l" t="t" r="r" b="b"/>
              <a:pathLst>
                <a:path w="46002" h="10199" extrusionOk="0">
                  <a:moveTo>
                    <a:pt x="46002" y="10199"/>
                  </a:moveTo>
                  <a:lnTo>
                    <a:pt x="27626" y="10199"/>
                  </a:lnTo>
                  <a:lnTo>
                    <a:pt x="17427" y="0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diamond" w="med" len="med"/>
            </a:ln>
          </p:spPr>
          <p:txBody>
            <a:bodyPr/>
            <a:lstStyle/>
            <a:p>
              <a:endParaRPr lang="en-GB"/>
            </a:p>
          </p:txBody>
        </p:sp>
        <p:cxnSp>
          <p:nvCxnSpPr>
            <p:cNvPr id="592" name="Google Shape;592;p39"/>
            <p:cNvCxnSpPr/>
            <p:nvPr/>
          </p:nvCxnSpPr>
          <p:spPr>
            <a:xfrm rot="10800000">
              <a:off x="8520500" y="4532413"/>
              <a:ext cx="413400" cy="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6804189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33"/>
          <p:cNvSpPr txBox="1">
            <a:spLocks noGrp="1"/>
          </p:cNvSpPr>
          <p:nvPr>
            <p:ph type="title"/>
          </p:nvPr>
        </p:nvSpPr>
        <p:spPr>
          <a:xfrm>
            <a:off x="720000" y="380162"/>
            <a:ext cx="7704000" cy="8271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R="0" lvl="0">
              <a:lnSpc>
                <a:spcPct val="107000"/>
              </a:lnSpc>
              <a:spcBef>
                <a:spcPts val="1800"/>
              </a:spcBef>
              <a:spcAft>
                <a:spcPts val="400"/>
              </a:spcAft>
            </a:pPr>
            <a:r>
              <a:rPr lang="en-US" b="1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Backup </a:t>
            </a:r>
            <a:r>
              <a:rPr lang="en-US" b="1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baze</a:t>
            </a:r>
            <a:r>
              <a:rPr lang="en-US" b="1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podataka</a:t>
            </a:r>
            <a:endParaRPr lang="en-GB" b="1" kern="100" dirty="0">
              <a:solidFill>
                <a:schemeClr val="tx1">
                  <a:lumMod val="85000"/>
                </a:schemeClr>
              </a:solidFill>
              <a:effectLst/>
              <a:latin typeface="Aptos Display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52E5E7-F17D-07CC-B266-FA2549431DA7}"/>
              </a:ext>
            </a:extLst>
          </p:cNvPr>
          <p:cNvSpPr>
            <a:spLocks noGrp="1"/>
          </p:cNvSpPr>
          <p:nvPr>
            <p:ph type="subTitle" idx="5"/>
          </p:nvPr>
        </p:nvSpPr>
        <p:spPr>
          <a:xfrm>
            <a:off x="647958" y="1355262"/>
            <a:ext cx="7704001" cy="2829059"/>
          </a:xfrm>
        </p:spPr>
        <p:txBody>
          <a:bodyPr/>
          <a:lstStyle/>
          <a:p>
            <a:pPr marL="285750" marR="0" indent="-28575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>
                <a:schemeClr val="tx1">
                  <a:lumMod val="85000"/>
                </a:schemeClr>
              </a:buClr>
              <a:buFont typeface="Wingdings" panose="05000000000000000000" pitchFamily="2" charset="2"/>
              <a:buChar char="q"/>
            </a:pPr>
            <a:r>
              <a:rPr lang="en-US" b="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Backup je </a:t>
            </a:r>
            <a:r>
              <a:rPr lang="en-US" b="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proces</a:t>
            </a:r>
            <a:r>
              <a:rPr lang="en-US" b="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b="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pravljenja</a:t>
            </a:r>
            <a:r>
              <a:rPr lang="en-US" b="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b="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rezervne</a:t>
            </a:r>
            <a:r>
              <a:rPr lang="en-US" b="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b="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kopije</a:t>
            </a:r>
            <a:r>
              <a:rPr lang="en-US" b="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b="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sistema</a:t>
            </a:r>
            <a:r>
              <a:rPr lang="en-US" b="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b="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na</a:t>
            </a:r>
            <a:r>
              <a:rPr lang="en-US" b="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b="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nekoj</a:t>
            </a:r>
            <a:r>
              <a:rPr lang="en-US" b="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b="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drugoj</a:t>
            </a:r>
            <a:r>
              <a:rPr lang="en-US" b="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b="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lokaciji</a:t>
            </a:r>
            <a:r>
              <a:rPr lang="en-US" b="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US" b="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bilo</a:t>
            </a:r>
            <a:r>
              <a:rPr lang="en-US" b="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b="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na</a:t>
            </a:r>
            <a:r>
              <a:rPr lang="en-US" b="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hard </a:t>
            </a:r>
            <a:r>
              <a:rPr lang="en-US" b="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disku</a:t>
            </a:r>
            <a:r>
              <a:rPr lang="en-US" b="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US" b="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lokalnom</a:t>
            </a:r>
            <a:r>
              <a:rPr lang="en-US" b="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b="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serveru</a:t>
            </a:r>
            <a:r>
              <a:rPr lang="en-US" b="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b="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ili</a:t>
            </a:r>
            <a:r>
              <a:rPr lang="en-US" b="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b="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nekom</a:t>
            </a:r>
            <a:r>
              <a:rPr lang="en-US" b="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b="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drugom</a:t>
            </a:r>
            <a:r>
              <a:rPr lang="en-US" b="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, u cloud-u </a:t>
            </a:r>
            <a:r>
              <a:rPr lang="en-US" b="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ili</a:t>
            </a:r>
            <a:r>
              <a:rPr lang="en-US" b="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b="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kombinaciji</a:t>
            </a:r>
            <a:r>
              <a:rPr lang="en-US" b="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b="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svega</a:t>
            </a:r>
            <a:r>
              <a:rPr lang="en-US" b="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toga.</a:t>
            </a:r>
          </a:p>
          <a:p>
            <a:pPr marL="0" marR="0" indent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>
                <a:schemeClr val="tx1">
                  <a:lumMod val="85000"/>
                </a:schemeClr>
              </a:buClr>
            </a:pPr>
            <a:endParaRPr lang="en-GB" b="0" kern="100" dirty="0">
              <a:solidFill>
                <a:schemeClr val="tx1">
                  <a:lumMod val="85000"/>
                </a:schemeClr>
              </a:solidFill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285750" marR="0" indent="-28575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>
                <a:schemeClr val="tx1">
                  <a:lumMod val="85000"/>
                </a:schemeClr>
              </a:buClr>
              <a:buFont typeface="Wingdings" panose="05000000000000000000" pitchFamily="2" charset="2"/>
              <a:buChar char="q"/>
            </a:pPr>
            <a:r>
              <a:rPr lang="en-GB" b="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V</a:t>
            </a:r>
            <a:r>
              <a:rPr lang="en-US" b="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ećina</a:t>
            </a:r>
            <a:r>
              <a:rPr lang="en-US" b="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b="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kompanija</a:t>
            </a:r>
            <a:r>
              <a:rPr lang="en-US" b="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b="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sledi</a:t>
            </a:r>
            <a:r>
              <a:rPr lang="en-US" b="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b="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protokol</a:t>
            </a:r>
            <a:r>
              <a:rPr lang="en-US" b="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backup-a 3-2-1, koji </a:t>
            </a:r>
            <a:r>
              <a:rPr lang="en-US" b="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pravi</a:t>
            </a:r>
            <a:r>
              <a:rPr lang="en-US" b="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tri </a:t>
            </a:r>
            <a:r>
              <a:rPr lang="en-US" b="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kopije</a:t>
            </a:r>
            <a:r>
              <a:rPr lang="en-US" b="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b="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podataka</a:t>
            </a:r>
            <a:r>
              <a:rPr lang="en-US" b="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b="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na</a:t>
            </a:r>
            <a:r>
              <a:rPr lang="en-US" b="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b="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dva</a:t>
            </a:r>
            <a:r>
              <a:rPr lang="en-US" b="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b="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različita</a:t>
            </a:r>
            <a:r>
              <a:rPr lang="en-US" b="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b="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sistema</a:t>
            </a:r>
            <a:r>
              <a:rPr lang="en-US" b="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, od </a:t>
            </a:r>
            <a:r>
              <a:rPr lang="en-US" b="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kojih</a:t>
            </a:r>
            <a:r>
              <a:rPr lang="en-US" b="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se </a:t>
            </a:r>
            <a:r>
              <a:rPr lang="en-US" b="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jedan</a:t>
            </a:r>
            <a:r>
              <a:rPr lang="en-US" b="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b="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čuva</a:t>
            </a:r>
            <a:r>
              <a:rPr lang="en-US" b="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van </a:t>
            </a:r>
            <a:r>
              <a:rPr lang="en-US" b="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lokacije</a:t>
            </a:r>
            <a:r>
              <a:rPr lang="en-US" b="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. </a:t>
            </a:r>
            <a:endParaRPr lang="en-GB" b="0" dirty="0">
              <a:solidFill>
                <a:schemeClr val="tx1">
                  <a:lumMod val="8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736050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39"/>
          <p:cNvSpPr txBox="1">
            <a:spLocks noGrp="1"/>
          </p:cNvSpPr>
          <p:nvPr>
            <p:ph type="title"/>
          </p:nvPr>
        </p:nvSpPr>
        <p:spPr>
          <a:xfrm>
            <a:off x="372152" y="287043"/>
            <a:ext cx="7951223" cy="10080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74320" marR="0" indent="-274320">
              <a:lnSpc>
                <a:spcPct val="107000"/>
              </a:lnSpc>
              <a:spcBef>
                <a:spcPts val="1800"/>
              </a:spcBef>
              <a:spcAft>
                <a:spcPts val="400"/>
              </a:spcAft>
            </a:pPr>
            <a:r>
              <a:rPr lang="en-US" b="1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Restore </a:t>
            </a:r>
            <a:r>
              <a:rPr lang="en-US" b="1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baze</a:t>
            </a:r>
            <a:r>
              <a:rPr lang="en-US" b="1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podataka</a:t>
            </a:r>
            <a:endParaRPr lang="en-GB" b="1" kern="100" dirty="0">
              <a:solidFill>
                <a:schemeClr val="tx1">
                  <a:lumMod val="85000"/>
                </a:schemeClr>
              </a:solidFill>
              <a:effectLst/>
              <a:latin typeface="Aptos Display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7" name="Google Shape;557;p39"/>
          <p:cNvSpPr txBox="1"/>
          <p:nvPr/>
        </p:nvSpPr>
        <p:spPr>
          <a:xfrm>
            <a:off x="4191703" y="1536555"/>
            <a:ext cx="4239084" cy="2928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85000"/>
                </a:schemeClr>
              </a:buClr>
              <a:buFont typeface="+mj-lt"/>
              <a:buAutoNum type="arabicPeriod" startAt="4"/>
            </a:pPr>
            <a:r>
              <a:rPr lang="en-US" sz="12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U </a:t>
            </a:r>
            <a:r>
              <a:rPr lang="en-US" sz="12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delu</a:t>
            </a:r>
            <a:r>
              <a:rPr lang="en-US" sz="12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Destination, polje Database se </a:t>
            </a:r>
            <a:r>
              <a:rPr lang="en-US" sz="12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automatski</a:t>
            </a:r>
            <a:r>
              <a:rPr lang="en-US" sz="12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popunjava</a:t>
            </a:r>
            <a:r>
              <a:rPr lang="en-US" sz="12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imenom</a:t>
            </a:r>
            <a:r>
              <a:rPr lang="en-US" sz="12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baze</a:t>
            </a:r>
            <a:r>
              <a:rPr lang="en-US" sz="12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podataka</a:t>
            </a:r>
            <a:r>
              <a:rPr lang="en-US" sz="12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koju</a:t>
            </a:r>
            <a:r>
              <a:rPr lang="en-US" sz="12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treba</a:t>
            </a:r>
            <a:r>
              <a:rPr lang="en-US" sz="12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restore-</a:t>
            </a:r>
            <a:r>
              <a:rPr lang="en-US" sz="12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ovati</a:t>
            </a:r>
            <a:r>
              <a:rPr lang="en-US" sz="12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. Da bi se </a:t>
            </a:r>
            <a:r>
              <a:rPr lang="en-US" sz="12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promenilo</a:t>
            </a:r>
            <a:r>
              <a:rPr lang="en-US" sz="12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ime</a:t>
            </a:r>
            <a:r>
              <a:rPr lang="en-US" sz="12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baze</a:t>
            </a:r>
            <a:r>
              <a:rPr lang="en-US" sz="12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podataka</a:t>
            </a:r>
            <a:r>
              <a:rPr lang="en-US" sz="12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US" sz="12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potrebno</a:t>
            </a:r>
            <a:r>
              <a:rPr lang="en-US" sz="12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je </a:t>
            </a:r>
            <a:r>
              <a:rPr lang="en-US" sz="12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uneti</a:t>
            </a:r>
            <a:r>
              <a:rPr lang="en-US" sz="12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novo </a:t>
            </a:r>
            <a:r>
              <a:rPr lang="en-US" sz="12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ime</a:t>
            </a:r>
            <a:r>
              <a:rPr lang="en-US" sz="12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u polje Database.</a:t>
            </a:r>
            <a:endParaRPr lang="en-GB" sz="1200" kern="100" dirty="0">
              <a:solidFill>
                <a:schemeClr val="tx1">
                  <a:lumMod val="85000"/>
                </a:schemeClr>
              </a:solidFill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85000"/>
                </a:schemeClr>
              </a:buClr>
              <a:buFont typeface="+mj-lt"/>
              <a:buAutoNum type="arabicPeriod" startAt="4"/>
            </a:pPr>
            <a:r>
              <a:rPr lang="en-US" sz="12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U </a:t>
            </a:r>
            <a:r>
              <a:rPr lang="en-US" sz="12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okviru</a:t>
            </a:r>
            <a:r>
              <a:rPr lang="en-US" sz="12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Restore to, </a:t>
            </a:r>
            <a:r>
              <a:rPr lang="en-US" sz="12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ostaviti</a:t>
            </a:r>
            <a:r>
              <a:rPr lang="en-US" sz="12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podrazumevanu</a:t>
            </a:r>
            <a:r>
              <a:rPr lang="en-US" sz="12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vrednost</a:t>
            </a:r>
            <a:r>
              <a:rPr lang="en-US" sz="12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kao</a:t>
            </a:r>
            <a:r>
              <a:rPr lang="en-US" sz="12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To the last backup taken </a:t>
            </a:r>
            <a:r>
              <a:rPr lang="en-US" sz="12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ili</a:t>
            </a:r>
            <a:r>
              <a:rPr lang="en-US" sz="12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izabrati</a:t>
            </a:r>
            <a:r>
              <a:rPr lang="en-US" sz="12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Timeline da bi se </a:t>
            </a:r>
            <a:r>
              <a:rPr lang="en-US" sz="12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pristupilo</a:t>
            </a:r>
            <a:r>
              <a:rPr lang="en-US" sz="12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Backup Timeline </a:t>
            </a:r>
            <a:r>
              <a:rPr lang="en-US" sz="12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dijalogu</a:t>
            </a:r>
            <a:r>
              <a:rPr lang="en-US" sz="12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kako</a:t>
            </a:r>
            <a:r>
              <a:rPr lang="en-US" sz="12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bi se </a:t>
            </a:r>
            <a:r>
              <a:rPr lang="en-US" sz="12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ručno</a:t>
            </a:r>
            <a:r>
              <a:rPr lang="en-US" sz="12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izabrala</a:t>
            </a:r>
            <a:r>
              <a:rPr lang="en-US" sz="12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tačka</a:t>
            </a:r>
            <a:r>
              <a:rPr lang="en-US" sz="12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u </a:t>
            </a:r>
            <a:r>
              <a:rPr lang="en-US" sz="12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vremenu</a:t>
            </a:r>
            <a:r>
              <a:rPr lang="en-US" sz="12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za </a:t>
            </a:r>
            <a:r>
              <a:rPr lang="en-US" sz="12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zaustavljanje</a:t>
            </a:r>
            <a:r>
              <a:rPr lang="en-US" sz="12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radnje</a:t>
            </a:r>
            <a:r>
              <a:rPr lang="en-US" sz="12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oporavka</a:t>
            </a:r>
            <a:r>
              <a:rPr lang="en-US" sz="12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  <a:endParaRPr lang="en-GB" sz="1200" kern="100" dirty="0">
              <a:solidFill>
                <a:schemeClr val="tx1">
                  <a:lumMod val="85000"/>
                </a:schemeClr>
              </a:solidFill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>
                <a:schemeClr val="tx1">
                  <a:lumMod val="85000"/>
                </a:schemeClr>
              </a:buClr>
              <a:buFont typeface="+mj-lt"/>
              <a:buAutoNum type="arabicPeriod" startAt="4"/>
            </a:pPr>
            <a:r>
              <a:rPr lang="en-US" sz="12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U Backup sets to restore grid-u </a:t>
            </a:r>
            <a:r>
              <a:rPr lang="en-US" sz="12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izabrati</a:t>
            </a:r>
            <a:r>
              <a:rPr lang="en-US" sz="12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backup-</a:t>
            </a:r>
            <a:r>
              <a:rPr lang="en-US" sz="12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ove</a:t>
            </a:r>
            <a:r>
              <a:rPr lang="en-US" sz="12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za restore-</a:t>
            </a:r>
            <a:r>
              <a:rPr lang="en-US" sz="12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ovanje</a:t>
            </a:r>
            <a:r>
              <a:rPr lang="en-US" sz="12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. </a:t>
            </a:r>
            <a:r>
              <a:rPr lang="en-US" sz="12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Ovaj</a:t>
            </a:r>
            <a:r>
              <a:rPr lang="en-US" sz="12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grid </a:t>
            </a:r>
            <a:r>
              <a:rPr lang="en-US" sz="12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prikazuje</a:t>
            </a:r>
            <a:r>
              <a:rPr lang="en-US" sz="12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backup-</a:t>
            </a:r>
            <a:r>
              <a:rPr lang="en-US" sz="12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ove</a:t>
            </a:r>
            <a:r>
              <a:rPr lang="en-US" sz="12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dostupne</a:t>
            </a:r>
            <a:r>
              <a:rPr lang="en-US" sz="12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za </a:t>
            </a:r>
            <a:r>
              <a:rPr lang="en-US" sz="12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navedenu</a:t>
            </a:r>
            <a:r>
              <a:rPr lang="en-US" sz="12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lokaciju</a:t>
            </a:r>
            <a:r>
              <a:rPr lang="en-US" sz="12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. </a:t>
            </a:r>
            <a:r>
              <a:rPr lang="en-US" sz="12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Podrazumevano</a:t>
            </a:r>
            <a:r>
              <a:rPr lang="en-US" sz="12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se </a:t>
            </a:r>
            <a:r>
              <a:rPr lang="en-US" sz="12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predlaže</a:t>
            </a:r>
            <a:r>
              <a:rPr lang="en-US" sz="12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recovery plan. Da bi se </a:t>
            </a:r>
            <a:r>
              <a:rPr lang="en-US" sz="12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zamenili</a:t>
            </a:r>
            <a:r>
              <a:rPr lang="en-US" sz="12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predloženi</a:t>
            </a:r>
            <a:r>
              <a:rPr lang="en-US" sz="12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recovery plan, </a:t>
            </a:r>
            <a:r>
              <a:rPr lang="en-US" sz="12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može</a:t>
            </a:r>
            <a:r>
              <a:rPr lang="en-US" sz="12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se </a:t>
            </a:r>
            <a:r>
              <a:rPr lang="en-US" sz="12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promeniti</a:t>
            </a:r>
            <a:r>
              <a:rPr lang="en-US" sz="12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izbor</a:t>
            </a:r>
            <a:r>
              <a:rPr lang="en-US" sz="12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u grid-u. Backup-</a:t>
            </a:r>
            <a:r>
              <a:rPr lang="en-US" sz="12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ovi</a:t>
            </a:r>
            <a:r>
              <a:rPr lang="en-US" sz="12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koji </a:t>
            </a:r>
            <a:r>
              <a:rPr lang="en-US" sz="12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zavise</a:t>
            </a:r>
            <a:r>
              <a:rPr lang="en-US" sz="12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od </a:t>
            </a:r>
            <a:r>
              <a:rPr lang="en-US" sz="12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obnavljanja</a:t>
            </a:r>
            <a:r>
              <a:rPr lang="en-US" sz="12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ranijeg</a:t>
            </a:r>
            <a:r>
              <a:rPr lang="en-US" sz="12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backup-a se </a:t>
            </a:r>
            <a:r>
              <a:rPr lang="en-US" sz="12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automatski</a:t>
            </a:r>
            <a:r>
              <a:rPr lang="en-US" sz="12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poništavaju</a:t>
            </a:r>
            <a:r>
              <a:rPr lang="en-US" sz="12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kada</a:t>
            </a:r>
            <a:r>
              <a:rPr lang="en-US" sz="12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se </a:t>
            </a:r>
            <a:r>
              <a:rPr lang="en-US" sz="12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poništi</a:t>
            </a:r>
            <a:r>
              <a:rPr lang="en-US" sz="12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izbor</a:t>
            </a:r>
            <a:r>
              <a:rPr lang="en-US" sz="12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ranijih</a:t>
            </a:r>
            <a:r>
              <a:rPr lang="en-US" sz="12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backup-ova. </a:t>
            </a:r>
            <a:endParaRPr lang="en-GB" sz="1200" kern="100" dirty="0">
              <a:solidFill>
                <a:schemeClr val="tx1">
                  <a:lumMod val="85000"/>
                </a:schemeClr>
              </a:solidFill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285750" marR="0" indent="-28575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>
                <a:schemeClr val="tx1">
                  <a:lumMod val="85000"/>
                </a:schemeClr>
              </a:buClr>
              <a:buFont typeface="Wingdings" panose="05000000000000000000" pitchFamily="2" charset="2"/>
              <a:buChar char="Ø"/>
            </a:pPr>
            <a:endParaRPr lang="en-GB" sz="1200" kern="100" dirty="0">
              <a:solidFill>
                <a:schemeClr val="tx1">
                  <a:lumMod val="85000"/>
                </a:schemeClr>
              </a:solidFill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88" name="Google Shape;588;p39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 rot="8099886">
            <a:off x="8169259" y="2557431"/>
            <a:ext cx="523056" cy="52305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9" name="Google Shape;589;p39"/>
          <p:cNvGrpSpPr/>
          <p:nvPr/>
        </p:nvGrpSpPr>
        <p:grpSpPr>
          <a:xfrm rot="-5400000">
            <a:off x="-41162" y="691890"/>
            <a:ext cx="1156175" cy="369300"/>
            <a:chOff x="7777725" y="4404925"/>
            <a:chExt cx="1156175" cy="369300"/>
          </a:xfrm>
        </p:grpSpPr>
        <p:sp>
          <p:nvSpPr>
            <p:cNvPr id="590" name="Google Shape;590;p39"/>
            <p:cNvSpPr/>
            <p:nvPr/>
          </p:nvSpPr>
          <p:spPr>
            <a:xfrm>
              <a:off x="7779250" y="4523850"/>
              <a:ext cx="1150050" cy="250375"/>
            </a:xfrm>
            <a:custGeom>
              <a:avLst/>
              <a:gdLst/>
              <a:ahLst/>
              <a:cxnLst/>
              <a:rect l="l" t="t" r="r" b="b"/>
              <a:pathLst>
                <a:path w="46002" h="10015" extrusionOk="0">
                  <a:moveTo>
                    <a:pt x="46002" y="10015"/>
                  </a:moveTo>
                  <a:lnTo>
                    <a:pt x="26217" y="10015"/>
                  </a:lnTo>
                  <a:lnTo>
                    <a:pt x="16202" y="0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oval" w="med" len="med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591" name="Google Shape;591;p39"/>
            <p:cNvSpPr/>
            <p:nvPr/>
          </p:nvSpPr>
          <p:spPr>
            <a:xfrm>
              <a:off x="7777725" y="4404925"/>
              <a:ext cx="1150050" cy="254975"/>
            </a:xfrm>
            <a:custGeom>
              <a:avLst/>
              <a:gdLst/>
              <a:ahLst/>
              <a:cxnLst/>
              <a:rect l="l" t="t" r="r" b="b"/>
              <a:pathLst>
                <a:path w="46002" h="10199" extrusionOk="0">
                  <a:moveTo>
                    <a:pt x="46002" y="10199"/>
                  </a:moveTo>
                  <a:lnTo>
                    <a:pt x="27626" y="10199"/>
                  </a:lnTo>
                  <a:lnTo>
                    <a:pt x="17427" y="0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diamond" w="med" len="med"/>
            </a:ln>
          </p:spPr>
          <p:txBody>
            <a:bodyPr/>
            <a:lstStyle/>
            <a:p>
              <a:endParaRPr lang="en-GB"/>
            </a:p>
          </p:txBody>
        </p:sp>
        <p:cxnSp>
          <p:nvCxnSpPr>
            <p:cNvPr id="592" name="Google Shape;592;p39"/>
            <p:cNvCxnSpPr/>
            <p:nvPr/>
          </p:nvCxnSpPr>
          <p:spPr>
            <a:xfrm rot="10800000">
              <a:off x="8520500" y="4532413"/>
              <a:ext cx="413400" cy="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E09F9F73-295A-E75B-1BC5-B89F80ED92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788" y="1640491"/>
            <a:ext cx="3637915" cy="272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70788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39"/>
          <p:cNvSpPr txBox="1">
            <a:spLocks noGrp="1"/>
          </p:cNvSpPr>
          <p:nvPr>
            <p:ph type="title"/>
          </p:nvPr>
        </p:nvSpPr>
        <p:spPr>
          <a:xfrm>
            <a:off x="372153" y="380737"/>
            <a:ext cx="7951223" cy="10080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74320" marR="0" indent="-274320">
              <a:lnSpc>
                <a:spcPct val="107000"/>
              </a:lnSpc>
              <a:spcBef>
                <a:spcPts val="1800"/>
              </a:spcBef>
              <a:spcAft>
                <a:spcPts val="400"/>
              </a:spcAft>
            </a:pPr>
            <a:r>
              <a:rPr lang="en-US" b="1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Restore </a:t>
            </a:r>
            <a:r>
              <a:rPr lang="en-US" b="1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baze</a:t>
            </a:r>
            <a:r>
              <a:rPr lang="en-US" b="1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podataka</a:t>
            </a:r>
            <a:endParaRPr lang="en-GB" b="1" kern="100" dirty="0">
              <a:solidFill>
                <a:schemeClr val="tx1">
                  <a:lumMod val="85000"/>
                </a:schemeClr>
              </a:solidFill>
              <a:effectLst/>
              <a:latin typeface="Aptos Display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88" name="Google Shape;588;p39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 rot="8099886">
            <a:off x="8169259" y="2557431"/>
            <a:ext cx="523056" cy="52305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9" name="Google Shape;589;p39"/>
          <p:cNvGrpSpPr/>
          <p:nvPr/>
        </p:nvGrpSpPr>
        <p:grpSpPr>
          <a:xfrm rot="-5400000">
            <a:off x="-41162" y="691890"/>
            <a:ext cx="1156175" cy="369300"/>
            <a:chOff x="7777725" y="4404925"/>
            <a:chExt cx="1156175" cy="369300"/>
          </a:xfrm>
        </p:grpSpPr>
        <p:sp>
          <p:nvSpPr>
            <p:cNvPr id="590" name="Google Shape;590;p39"/>
            <p:cNvSpPr/>
            <p:nvPr/>
          </p:nvSpPr>
          <p:spPr>
            <a:xfrm>
              <a:off x="7779250" y="4523850"/>
              <a:ext cx="1150050" cy="250375"/>
            </a:xfrm>
            <a:custGeom>
              <a:avLst/>
              <a:gdLst/>
              <a:ahLst/>
              <a:cxnLst/>
              <a:rect l="l" t="t" r="r" b="b"/>
              <a:pathLst>
                <a:path w="46002" h="10015" extrusionOk="0">
                  <a:moveTo>
                    <a:pt x="46002" y="10015"/>
                  </a:moveTo>
                  <a:lnTo>
                    <a:pt x="26217" y="10015"/>
                  </a:lnTo>
                  <a:lnTo>
                    <a:pt x="16202" y="0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oval" w="med" len="med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591" name="Google Shape;591;p39"/>
            <p:cNvSpPr/>
            <p:nvPr/>
          </p:nvSpPr>
          <p:spPr>
            <a:xfrm>
              <a:off x="7777725" y="4404925"/>
              <a:ext cx="1150050" cy="254975"/>
            </a:xfrm>
            <a:custGeom>
              <a:avLst/>
              <a:gdLst/>
              <a:ahLst/>
              <a:cxnLst/>
              <a:rect l="l" t="t" r="r" b="b"/>
              <a:pathLst>
                <a:path w="46002" h="10199" extrusionOk="0">
                  <a:moveTo>
                    <a:pt x="46002" y="10199"/>
                  </a:moveTo>
                  <a:lnTo>
                    <a:pt x="27626" y="10199"/>
                  </a:lnTo>
                  <a:lnTo>
                    <a:pt x="17427" y="0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diamond" w="med" len="med"/>
            </a:ln>
          </p:spPr>
          <p:txBody>
            <a:bodyPr/>
            <a:lstStyle/>
            <a:p>
              <a:endParaRPr lang="en-GB"/>
            </a:p>
          </p:txBody>
        </p:sp>
        <p:cxnSp>
          <p:nvCxnSpPr>
            <p:cNvPr id="592" name="Google Shape;592;p39"/>
            <p:cNvCxnSpPr/>
            <p:nvPr/>
          </p:nvCxnSpPr>
          <p:spPr>
            <a:xfrm rot="10800000">
              <a:off x="8520500" y="4532413"/>
              <a:ext cx="413400" cy="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B965A400-F855-F509-2659-11F4C0D09B2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452" y="1489904"/>
            <a:ext cx="3148330" cy="2658110"/>
          </a:xfrm>
          <a:prstGeom prst="rect">
            <a:avLst/>
          </a:prstGeom>
        </p:spPr>
      </p:pic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6057B79C-75D6-8016-4FB3-49D7468521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5983" y="1453103"/>
            <a:ext cx="3807393" cy="2759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41621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41"/>
          <p:cNvSpPr txBox="1">
            <a:spLocks noGrp="1"/>
          </p:cNvSpPr>
          <p:nvPr>
            <p:ph type="title"/>
          </p:nvPr>
        </p:nvSpPr>
        <p:spPr>
          <a:xfrm>
            <a:off x="323968" y="251248"/>
            <a:ext cx="8100030" cy="7973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74320" marR="0" indent="-274320">
              <a:lnSpc>
                <a:spcPct val="107000"/>
              </a:lnSpc>
              <a:spcBef>
                <a:spcPts val="1800"/>
              </a:spcBef>
              <a:spcAft>
                <a:spcPts val="400"/>
              </a:spcAft>
            </a:pPr>
            <a:r>
              <a:rPr lang="en-US" b="1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Restore </a:t>
            </a:r>
            <a:r>
              <a:rPr lang="en-US" b="1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baze</a:t>
            </a:r>
            <a:r>
              <a:rPr lang="en-US" b="1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podataka</a:t>
            </a:r>
            <a:endParaRPr lang="en-GB" b="1" kern="100" dirty="0">
              <a:solidFill>
                <a:schemeClr val="tx1">
                  <a:lumMod val="85000"/>
                </a:schemeClr>
              </a:solidFill>
              <a:effectLst/>
              <a:latin typeface="Aptos Display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58" name="Google Shape;658;p41"/>
          <p:cNvPicPr preferRelativeResize="0"/>
          <p:nvPr/>
        </p:nvPicPr>
        <p:blipFill rotWithShape="1">
          <a:blip r:embed="rId3">
            <a:alphaModFix amt="40000"/>
          </a:blip>
          <a:srcRect t="46586"/>
          <a:stretch/>
        </p:blipFill>
        <p:spPr>
          <a:xfrm rot="5400000">
            <a:off x="8105537" y="2445687"/>
            <a:ext cx="1367199" cy="7302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59" name="Google Shape;659;p41"/>
          <p:cNvGrpSpPr/>
          <p:nvPr/>
        </p:nvGrpSpPr>
        <p:grpSpPr>
          <a:xfrm rot="5400000">
            <a:off x="426105" y="445028"/>
            <a:ext cx="328561" cy="328561"/>
            <a:chOff x="2040096" y="423669"/>
            <a:chExt cx="328561" cy="328561"/>
          </a:xfrm>
        </p:grpSpPr>
        <p:sp>
          <p:nvSpPr>
            <p:cNvPr id="660" name="Google Shape;660;p41"/>
            <p:cNvSpPr/>
            <p:nvPr/>
          </p:nvSpPr>
          <p:spPr>
            <a:xfrm rot="-2700000">
              <a:off x="2060130" y="635464"/>
              <a:ext cx="96732" cy="96732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61" name="Google Shape;661;p41"/>
            <p:cNvSpPr/>
            <p:nvPr/>
          </p:nvSpPr>
          <p:spPr>
            <a:xfrm rot="-2700000">
              <a:off x="2156011" y="539584"/>
              <a:ext cx="96732" cy="96732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62" name="Google Shape;662;p41"/>
            <p:cNvSpPr/>
            <p:nvPr/>
          </p:nvSpPr>
          <p:spPr>
            <a:xfrm rot="-2700000">
              <a:off x="2251891" y="443703"/>
              <a:ext cx="96732" cy="96732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663" name="Google Shape;663;p41"/>
          <p:cNvGrpSpPr/>
          <p:nvPr/>
        </p:nvGrpSpPr>
        <p:grpSpPr>
          <a:xfrm>
            <a:off x="4290882" y="4603851"/>
            <a:ext cx="562255" cy="250159"/>
            <a:chOff x="5919913" y="4443375"/>
            <a:chExt cx="1066089" cy="474325"/>
          </a:xfrm>
        </p:grpSpPr>
        <p:sp>
          <p:nvSpPr>
            <p:cNvPr id="664" name="Google Shape;664;p41"/>
            <p:cNvSpPr/>
            <p:nvPr/>
          </p:nvSpPr>
          <p:spPr>
            <a:xfrm>
              <a:off x="5919913" y="4443375"/>
              <a:ext cx="1066089" cy="474317"/>
            </a:xfrm>
            <a:custGeom>
              <a:avLst/>
              <a:gdLst/>
              <a:ahLst/>
              <a:cxnLst/>
              <a:rect l="l" t="t" r="r" b="b"/>
              <a:pathLst>
                <a:path w="50057" h="22271" extrusionOk="0">
                  <a:moveTo>
                    <a:pt x="0" y="22271"/>
                  </a:moveTo>
                  <a:lnTo>
                    <a:pt x="0" y="7497"/>
                  </a:lnTo>
                  <a:lnTo>
                    <a:pt x="7498" y="0"/>
                  </a:lnTo>
                  <a:lnTo>
                    <a:pt x="37487" y="0"/>
                  </a:lnTo>
                  <a:lnTo>
                    <a:pt x="50057" y="12570"/>
                  </a:lnTo>
                  <a:lnTo>
                    <a:pt x="50057" y="22051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665" name="Google Shape;665;p41"/>
            <p:cNvSpPr/>
            <p:nvPr/>
          </p:nvSpPr>
          <p:spPr>
            <a:xfrm>
              <a:off x="6019849" y="4532301"/>
              <a:ext cx="866236" cy="385400"/>
            </a:xfrm>
            <a:custGeom>
              <a:avLst/>
              <a:gdLst/>
              <a:ahLst/>
              <a:cxnLst/>
              <a:rect l="l" t="t" r="r" b="b"/>
              <a:pathLst>
                <a:path w="50057" h="22271" extrusionOk="0">
                  <a:moveTo>
                    <a:pt x="0" y="22271"/>
                  </a:moveTo>
                  <a:lnTo>
                    <a:pt x="0" y="7497"/>
                  </a:lnTo>
                  <a:lnTo>
                    <a:pt x="7498" y="0"/>
                  </a:lnTo>
                  <a:lnTo>
                    <a:pt x="37487" y="0"/>
                  </a:lnTo>
                  <a:lnTo>
                    <a:pt x="50057" y="12570"/>
                  </a:lnTo>
                  <a:lnTo>
                    <a:pt x="50057" y="22051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4" name="Google Shape;557;p39">
            <a:extLst>
              <a:ext uri="{FF2B5EF4-FFF2-40B4-BE49-F238E27FC236}">
                <a16:creationId xmlns:a16="http://schemas.microsoft.com/office/drawing/2014/main" id="{2B4BF876-4E71-39F4-A9ED-B1512A8BAD5E}"/>
              </a:ext>
            </a:extLst>
          </p:cNvPr>
          <p:cNvSpPr txBox="1"/>
          <p:nvPr/>
        </p:nvSpPr>
        <p:spPr>
          <a:xfrm>
            <a:off x="562905" y="1187580"/>
            <a:ext cx="7703998" cy="3451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 algn="just">
              <a:lnSpc>
                <a:spcPct val="107000"/>
              </a:lnSpc>
              <a:spcAft>
                <a:spcPts val="800"/>
              </a:spcAft>
              <a:buClr>
                <a:schemeClr val="tx1">
                  <a:lumMod val="85000"/>
                </a:schemeClr>
              </a:buClr>
              <a:buFont typeface="Wingdings" panose="05000000000000000000" pitchFamily="2" charset="2"/>
              <a:buChar char="q"/>
            </a:pP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Restore Full backup-a</a:t>
            </a:r>
            <a:r>
              <a:rPr lang="en-GB" sz="1800" kern="100" dirty="0">
                <a:solidFill>
                  <a:schemeClr val="tx1">
                    <a:lumMod val="8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koristeći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T-SQL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komande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:</a:t>
            </a:r>
          </a:p>
          <a:p>
            <a:pPr marL="285750" marR="0" indent="-28575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>
                <a:schemeClr val="tx1">
                  <a:lumMod val="85000"/>
                </a:schemeClr>
              </a:buClr>
              <a:buFont typeface="Wingdings" panose="05000000000000000000" pitchFamily="2" charset="2"/>
              <a:buChar char="q"/>
            </a:pPr>
            <a:endParaRPr lang="en-US" sz="1800" kern="100" dirty="0">
              <a:solidFill>
                <a:schemeClr val="tx1">
                  <a:lumMod val="85000"/>
                </a:schemeClr>
              </a:solidFill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285750" marR="0" indent="-28575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>
                <a:schemeClr val="tx1">
                  <a:lumMod val="85000"/>
                </a:schemeClr>
              </a:buClr>
              <a:buFont typeface="Wingdings" panose="05000000000000000000" pitchFamily="2" charset="2"/>
              <a:buChar char="q"/>
            </a:pPr>
            <a:endParaRPr lang="en-GB" sz="1800" kern="100" dirty="0">
              <a:solidFill>
                <a:schemeClr val="tx1">
                  <a:lumMod val="85000"/>
                </a:schemeClr>
              </a:solidFill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1" name="Rectangle 11">
            <a:extLst>
              <a:ext uri="{FF2B5EF4-FFF2-40B4-BE49-F238E27FC236}">
                <a16:creationId xmlns:a16="http://schemas.microsoft.com/office/drawing/2014/main" id="{13C4EC4B-2134-3F65-5BE2-B85A28FE89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572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13" name="Rectangle 14">
            <a:extLst>
              <a:ext uri="{FF2B5EF4-FFF2-40B4-BE49-F238E27FC236}">
                <a16:creationId xmlns:a16="http://schemas.microsoft.com/office/drawing/2014/main" id="{A1F88DB9-0BE8-9E17-8260-E849B96628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1985" y="3483312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1B074D79-C6B3-8C26-1D83-B4775E0407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2354" y="1813288"/>
            <a:ext cx="5426710" cy="890270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6AF73710-1827-8B4E-C498-52AAC69BE1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3909" y="3042966"/>
            <a:ext cx="5943600" cy="1088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35948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41"/>
          <p:cNvSpPr txBox="1">
            <a:spLocks noGrp="1"/>
          </p:cNvSpPr>
          <p:nvPr>
            <p:ph type="title"/>
          </p:nvPr>
        </p:nvSpPr>
        <p:spPr>
          <a:xfrm>
            <a:off x="364889" y="253510"/>
            <a:ext cx="8100030" cy="8143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74320" marR="0" indent="-274320">
              <a:lnSpc>
                <a:spcPct val="107000"/>
              </a:lnSpc>
              <a:spcBef>
                <a:spcPts val="1800"/>
              </a:spcBef>
              <a:spcAft>
                <a:spcPts val="400"/>
              </a:spcAft>
            </a:pPr>
            <a:r>
              <a:rPr lang="en-US" b="1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Restore </a:t>
            </a:r>
            <a:r>
              <a:rPr lang="en-US" b="1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baze</a:t>
            </a:r>
            <a:r>
              <a:rPr lang="en-US" b="1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podataka</a:t>
            </a:r>
            <a:endParaRPr lang="en-GB" b="1" kern="100" dirty="0">
              <a:solidFill>
                <a:schemeClr val="tx1">
                  <a:lumMod val="85000"/>
                </a:schemeClr>
              </a:solidFill>
              <a:effectLst/>
              <a:latin typeface="Aptos Display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58" name="Google Shape;658;p41"/>
          <p:cNvPicPr preferRelativeResize="0"/>
          <p:nvPr/>
        </p:nvPicPr>
        <p:blipFill rotWithShape="1">
          <a:blip r:embed="rId3">
            <a:alphaModFix amt="40000"/>
          </a:blip>
          <a:srcRect t="46586"/>
          <a:stretch/>
        </p:blipFill>
        <p:spPr>
          <a:xfrm rot="5400000">
            <a:off x="8105537" y="2445687"/>
            <a:ext cx="1367199" cy="7302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59" name="Google Shape;659;p41"/>
          <p:cNvGrpSpPr/>
          <p:nvPr/>
        </p:nvGrpSpPr>
        <p:grpSpPr>
          <a:xfrm rot="5400000">
            <a:off x="426105" y="445028"/>
            <a:ext cx="328561" cy="328561"/>
            <a:chOff x="2040096" y="423669"/>
            <a:chExt cx="328561" cy="328561"/>
          </a:xfrm>
        </p:grpSpPr>
        <p:sp>
          <p:nvSpPr>
            <p:cNvPr id="660" name="Google Shape;660;p41"/>
            <p:cNvSpPr/>
            <p:nvPr/>
          </p:nvSpPr>
          <p:spPr>
            <a:xfrm rot="-2700000">
              <a:off x="2060130" y="635464"/>
              <a:ext cx="96732" cy="96732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61" name="Google Shape;661;p41"/>
            <p:cNvSpPr/>
            <p:nvPr/>
          </p:nvSpPr>
          <p:spPr>
            <a:xfrm rot="-2700000">
              <a:off x="2156011" y="539584"/>
              <a:ext cx="96732" cy="96732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62" name="Google Shape;662;p41"/>
            <p:cNvSpPr/>
            <p:nvPr/>
          </p:nvSpPr>
          <p:spPr>
            <a:xfrm rot="-2700000">
              <a:off x="2251891" y="443703"/>
              <a:ext cx="96732" cy="96732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663" name="Google Shape;663;p41"/>
          <p:cNvGrpSpPr/>
          <p:nvPr/>
        </p:nvGrpSpPr>
        <p:grpSpPr>
          <a:xfrm>
            <a:off x="4290882" y="4603851"/>
            <a:ext cx="562255" cy="250159"/>
            <a:chOff x="5919913" y="4443375"/>
            <a:chExt cx="1066089" cy="474325"/>
          </a:xfrm>
        </p:grpSpPr>
        <p:sp>
          <p:nvSpPr>
            <p:cNvPr id="664" name="Google Shape;664;p41"/>
            <p:cNvSpPr/>
            <p:nvPr/>
          </p:nvSpPr>
          <p:spPr>
            <a:xfrm>
              <a:off x="5919913" y="4443375"/>
              <a:ext cx="1066089" cy="474317"/>
            </a:xfrm>
            <a:custGeom>
              <a:avLst/>
              <a:gdLst/>
              <a:ahLst/>
              <a:cxnLst/>
              <a:rect l="l" t="t" r="r" b="b"/>
              <a:pathLst>
                <a:path w="50057" h="22271" extrusionOk="0">
                  <a:moveTo>
                    <a:pt x="0" y="22271"/>
                  </a:moveTo>
                  <a:lnTo>
                    <a:pt x="0" y="7497"/>
                  </a:lnTo>
                  <a:lnTo>
                    <a:pt x="7498" y="0"/>
                  </a:lnTo>
                  <a:lnTo>
                    <a:pt x="37487" y="0"/>
                  </a:lnTo>
                  <a:lnTo>
                    <a:pt x="50057" y="12570"/>
                  </a:lnTo>
                  <a:lnTo>
                    <a:pt x="50057" y="22051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665" name="Google Shape;665;p41"/>
            <p:cNvSpPr/>
            <p:nvPr/>
          </p:nvSpPr>
          <p:spPr>
            <a:xfrm>
              <a:off x="6019849" y="4532301"/>
              <a:ext cx="866236" cy="385400"/>
            </a:xfrm>
            <a:custGeom>
              <a:avLst/>
              <a:gdLst/>
              <a:ahLst/>
              <a:cxnLst/>
              <a:rect l="l" t="t" r="r" b="b"/>
              <a:pathLst>
                <a:path w="50057" h="22271" extrusionOk="0">
                  <a:moveTo>
                    <a:pt x="0" y="22271"/>
                  </a:moveTo>
                  <a:lnTo>
                    <a:pt x="0" y="7497"/>
                  </a:lnTo>
                  <a:lnTo>
                    <a:pt x="7498" y="0"/>
                  </a:lnTo>
                  <a:lnTo>
                    <a:pt x="37487" y="0"/>
                  </a:lnTo>
                  <a:lnTo>
                    <a:pt x="50057" y="12570"/>
                  </a:lnTo>
                  <a:lnTo>
                    <a:pt x="50057" y="22051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4" name="Google Shape;557;p39">
            <a:extLst>
              <a:ext uri="{FF2B5EF4-FFF2-40B4-BE49-F238E27FC236}">
                <a16:creationId xmlns:a16="http://schemas.microsoft.com/office/drawing/2014/main" id="{2B4BF876-4E71-39F4-A9ED-B1512A8BAD5E}"/>
              </a:ext>
            </a:extLst>
          </p:cNvPr>
          <p:cNvSpPr txBox="1"/>
          <p:nvPr/>
        </p:nvSpPr>
        <p:spPr>
          <a:xfrm>
            <a:off x="562905" y="1584160"/>
            <a:ext cx="7703998" cy="3451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 algn="just">
              <a:lnSpc>
                <a:spcPct val="107000"/>
              </a:lnSpc>
              <a:spcAft>
                <a:spcPts val="800"/>
              </a:spcAft>
              <a:buClr>
                <a:schemeClr val="tx1">
                  <a:lumMod val="85000"/>
                </a:schemeClr>
              </a:buClr>
              <a:buFont typeface="Wingdings" panose="05000000000000000000" pitchFamily="2" charset="2"/>
              <a:buChar char="q"/>
            </a:pP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Restore </a:t>
            </a: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Diferencijalnog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backup-a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koristeći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T-SQL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komande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:</a:t>
            </a:r>
          </a:p>
          <a:p>
            <a:pPr marL="285750" marR="0" indent="-28575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>
                <a:schemeClr val="tx1">
                  <a:lumMod val="85000"/>
                </a:schemeClr>
              </a:buClr>
              <a:buFont typeface="Wingdings" panose="05000000000000000000" pitchFamily="2" charset="2"/>
              <a:buChar char="q"/>
            </a:pPr>
            <a:endParaRPr lang="en-US" sz="1800" kern="100" dirty="0">
              <a:solidFill>
                <a:schemeClr val="tx1">
                  <a:lumMod val="85000"/>
                </a:schemeClr>
              </a:solidFill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285750" marR="0" indent="-28575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>
                <a:schemeClr val="tx1">
                  <a:lumMod val="85000"/>
                </a:schemeClr>
              </a:buClr>
              <a:buFont typeface="Wingdings" panose="05000000000000000000" pitchFamily="2" charset="2"/>
              <a:buChar char="q"/>
            </a:pPr>
            <a:endParaRPr lang="en-GB" sz="1800" kern="100" dirty="0">
              <a:solidFill>
                <a:schemeClr val="tx1">
                  <a:lumMod val="85000"/>
                </a:schemeClr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1" name="Rectangle 11">
            <a:extLst>
              <a:ext uri="{FF2B5EF4-FFF2-40B4-BE49-F238E27FC236}">
                <a16:creationId xmlns:a16="http://schemas.microsoft.com/office/drawing/2014/main" id="{13C4EC4B-2134-3F65-5BE2-B85A28FE89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572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13" name="Rectangle 14">
            <a:extLst>
              <a:ext uri="{FF2B5EF4-FFF2-40B4-BE49-F238E27FC236}">
                <a16:creationId xmlns:a16="http://schemas.microsoft.com/office/drawing/2014/main" id="{A1F88DB9-0BE8-9E17-8260-E849B96628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1985" y="3483312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D6678548-057D-85CB-D61E-5318F41144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9258" y="2398118"/>
            <a:ext cx="4955987" cy="1590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78422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39"/>
          <p:cNvSpPr txBox="1">
            <a:spLocks noGrp="1"/>
          </p:cNvSpPr>
          <p:nvPr>
            <p:ph type="title"/>
          </p:nvPr>
        </p:nvSpPr>
        <p:spPr>
          <a:xfrm>
            <a:off x="1299" y="278854"/>
            <a:ext cx="7951223" cy="10080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marR="0" lvl="2" algn="ctr">
              <a:lnSpc>
                <a:spcPct val="107000"/>
              </a:lnSpc>
              <a:spcBef>
                <a:spcPts val="1800"/>
              </a:spcBef>
              <a:spcAft>
                <a:spcPts val="400"/>
              </a:spcAft>
            </a:pPr>
            <a:r>
              <a:rPr lang="en-US" b="1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Restore </a:t>
            </a:r>
            <a:r>
              <a:rPr lang="en-US" b="1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baze</a:t>
            </a:r>
            <a:r>
              <a:rPr lang="en-US" b="1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podataka</a:t>
            </a:r>
            <a:endParaRPr lang="en-GB" b="1" kern="100" dirty="0">
              <a:solidFill>
                <a:schemeClr val="tx1">
                  <a:lumMod val="85000"/>
                </a:schemeClr>
              </a:solidFill>
              <a:effectLst/>
              <a:latin typeface="Aptos Display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1" name="Google Shape;551;p39"/>
          <p:cNvSpPr/>
          <p:nvPr/>
        </p:nvSpPr>
        <p:spPr>
          <a:xfrm>
            <a:off x="648287" y="2082666"/>
            <a:ext cx="7704001" cy="2496016"/>
          </a:xfrm>
          <a:prstGeom prst="roundRect">
            <a:avLst>
              <a:gd name="adj" fmla="val 16667"/>
            </a:avLst>
          </a:prstGeom>
          <a:solidFill>
            <a:srgbClr val="191919">
              <a:alpha val="2013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7" name="Google Shape;557;p39"/>
          <p:cNvSpPr txBox="1"/>
          <p:nvPr/>
        </p:nvSpPr>
        <p:spPr>
          <a:xfrm>
            <a:off x="639723" y="1493017"/>
            <a:ext cx="7712565" cy="5896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 algn="just">
              <a:lnSpc>
                <a:spcPct val="107000"/>
              </a:lnSpc>
              <a:spcAft>
                <a:spcPts val="800"/>
              </a:spcAft>
              <a:buClr>
                <a:schemeClr val="tx1">
                  <a:lumMod val="85000"/>
                </a:schemeClr>
              </a:buClr>
              <a:buFont typeface="Wingdings" panose="05000000000000000000" pitchFamily="2" charset="2"/>
              <a:buChar char="v"/>
            </a:pP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Restore Transaction log backup-ova</a:t>
            </a:r>
            <a:r>
              <a:rPr lang="en-GB" sz="1800" kern="100" dirty="0">
                <a:solidFill>
                  <a:schemeClr val="tx1">
                    <a:lumMod val="8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koristeći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T-SQL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komande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:</a:t>
            </a:r>
          </a:p>
          <a:p>
            <a:pPr marL="285750" marR="0" indent="-28575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>
                <a:schemeClr val="tx1">
                  <a:lumMod val="85000"/>
                </a:schemeClr>
              </a:buClr>
              <a:buFont typeface="Wingdings" panose="05000000000000000000" pitchFamily="2" charset="2"/>
              <a:buChar char="v"/>
            </a:pPr>
            <a:endParaRPr lang="en-US" sz="1800" kern="100" dirty="0">
              <a:solidFill>
                <a:schemeClr val="tx1">
                  <a:lumMod val="85000"/>
                </a:schemeClr>
              </a:solidFill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285750" marR="0" indent="-28575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>
                <a:schemeClr val="tx1">
                  <a:lumMod val="85000"/>
                </a:schemeClr>
              </a:buClr>
              <a:buFont typeface="Wingdings" panose="05000000000000000000" pitchFamily="2" charset="2"/>
              <a:buChar char="v"/>
            </a:pPr>
            <a:endParaRPr lang="en-GB" sz="1800" kern="100" dirty="0">
              <a:solidFill>
                <a:schemeClr val="tx1">
                  <a:lumMod val="85000"/>
                </a:schemeClr>
              </a:solidFill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88" name="Google Shape;588;p39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 rot="8099886">
            <a:off x="8169259" y="2557431"/>
            <a:ext cx="523056" cy="52305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9" name="Google Shape;589;p39"/>
          <p:cNvGrpSpPr/>
          <p:nvPr/>
        </p:nvGrpSpPr>
        <p:grpSpPr>
          <a:xfrm rot="-5400000">
            <a:off x="-41162" y="691890"/>
            <a:ext cx="1156175" cy="369300"/>
            <a:chOff x="7777725" y="4404925"/>
            <a:chExt cx="1156175" cy="369300"/>
          </a:xfrm>
        </p:grpSpPr>
        <p:sp>
          <p:nvSpPr>
            <p:cNvPr id="590" name="Google Shape;590;p39"/>
            <p:cNvSpPr/>
            <p:nvPr/>
          </p:nvSpPr>
          <p:spPr>
            <a:xfrm>
              <a:off x="7779250" y="4523850"/>
              <a:ext cx="1150050" cy="250375"/>
            </a:xfrm>
            <a:custGeom>
              <a:avLst/>
              <a:gdLst/>
              <a:ahLst/>
              <a:cxnLst/>
              <a:rect l="l" t="t" r="r" b="b"/>
              <a:pathLst>
                <a:path w="46002" h="10015" extrusionOk="0">
                  <a:moveTo>
                    <a:pt x="46002" y="10015"/>
                  </a:moveTo>
                  <a:lnTo>
                    <a:pt x="26217" y="10015"/>
                  </a:lnTo>
                  <a:lnTo>
                    <a:pt x="16202" y="0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oval" w="med" len="med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591" name="Google Shape;591;p39"/>
            <p:cNvSpPr/>
            <p:nvPr/>
          </p:nvSpPr>
          <p:spPr>
            <a:xfrm>
              <a:off x="7777725" y="4404925"/>
              <a:ext cx="1150050" cy="254975"/>
            </a:xfrm>
            <a:custGeom>
              <a:avLst/>
              <a:gdLst/>
              <a:ahLst/>
              <a:cxnLst/>
              <a:rect l="l" t="t" r="r" b="b"/>
              <a:pathLst>
                <a:path w="46002" h="10199" extrusionOk="0">
                  <a:moveTo>
                    <a:pt x="46002" y="10199"/>
                  </a:moveTo>
                  <a:lnTo>
                    <a:pt x="27626" y="10199"/>
                  </a:lnTo>
                  <a:lnTo>
                    <a:pt x="17427" y="0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diamond" w="med" len="med"/>
            </a:ln>
          </p:spPr>
          <p:txBody>
            <a:bodyPr/>
            <a:lstStyle/>
            <a:p>
              <a:endParaRPr lang="en-GB"/>
            </a:p>
          </p:txBody>
        </p:sp>
        <p:cxnSp>
          <p:nvCxnSpPr>
            <p:cNvPr id="592" name="Google Shape;592;p39"/>
            <p:cNvCxnSpPr/>
            <p:nvPr/>
          </p:nvCxnSpPr>
          <p:spPr>
            <a:xfrm rot="10800000">
              <a:off x="8520500" y="4532413"/>
              <a:ext cx="413400" cy="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D3123DA5-AAEC-8F15-1D0E-32974CF495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215" y="2185148"/>
            <a:ext cx="4179570" cy="2338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74686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41"/>
          <p:cNvSpPr txBox="1">
            <a:spLocks noGrp="1"/>
          </p:cNvSpPr>
          <p:nvPr>
            <p:ph type="title"/>
          </p:nvPr>
        </p:nvSpPr>
        <p:spPr>
          <a:xfrm>
            <a:off x="0" y="324642"/>
            <a:ext cx="8423999" cy="8476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marR="0" lvl="2" algn="ctr">
              <a:lnSpc>
                <a:spcPct val="107000"/>
              </a:lnSpc>
              <a:spcBef>
                <a:spcPts val="1800"/>
              </a:spcBef>
              <a:spcAft>
                <a:spcPts val="400"/>
              </a:spcAft>
            </a:pPr>
            <a:r>
              <a:rPr lang="en-US" b="1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Restore </a:t>
            </a:r>
            <a:r>
              <a:rPr lang="en-US" b="1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baze</a:t>
            </a:r>
            <a:r>
              <a:rPr lang="en-US" b="1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podataka</a:t>
            </a:r>
            <a:endParaRPr lang="en-GB" b="1" kern="100" dirty="0">
              <a:solidFill>
                <a:schemeClr val="tx1">
                  <a:lumMod val="85000"/>
                </a:schemeClr>
              </a:solidFill>
              <a:effectLst/>
              <a:latin typeface="Aptos Display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45" name="Google Shape;645;p41"/>
          <p:cNvSpPr/>
          <p:nvPr/>
        </p:nvSpPr>
        <p:spPr>
          <a:xfrm>
            <a:off x="562905" y="1325723"/>
            <a:ext cx="7964869" cy="3169783"/>
          </a:xfrm>
          <a:prstGeom prst="rect">
            <a:avLst/>
          </a:prstGeom>
          <a:solidFill>
            <a:srgbClr val="191919">
              <a:alpha val="2013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just" rtl="0">
              <a:spcBef>
                <a:spcPts val="0"/>
              </a:spcBef>
              <a:spcAft>
                <a:spcPts val="0"/>
              </a:spcAft>
            </a:pPr>
            <a:endParaRPr lang="en-GB" sz="1200" b="0" i="0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58" name="Google Shape;658;p41"/>
          <p:cNvPicPr preferRelativeResize="0"/>
          <p:nvPr/>
        </p:nvPicPr>
        <p:blipFill rotWithShape="1">
          <a:blip r:embed="rId3">
            <a:alphaModFix amt="40000"/>
          </a:blip>
          <a:srcRect t="46586"/>
          <a:stretch/>
        </p:blipFill>
        <p:spPr>
          <a:xfrm rot="5400000">
            <a:off x="8105537" y="2445687"/>
            <a:ext cx="1367199" cy="7302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59" name="Google Shape;659;p41"/>
          <p:cNvGrpSpPr/>
          <p:nvPr/>
        </p:nvGrpSpPr>
        <p:grpSpPr>
          <a:xfrm rot="5400000">
            <a:off x="426105" y="445028"/>
            <a:ext cx="328561" cy="328561"/>
            <a:chOff x="2040096" y="423669"/>
            <a:chExt cx="328561" cy="328561"/>
          </a:xfrm>
        </p:grpSpPr>
        <p:sp>
          <p:nvSpPr>
            <p:cNvPr id="660" name="Google Shape;660;p41"/>
            <p:cNvSpPr/>
            <p:nvPr/>
          </p:nvSpPr>
          <p:spPr>
            <a:xfrm rot="-2700000">
              <a:off x="2060130" y="635464"/>
              <a:ext cx="96732" cy="96732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61" name="Google Shape;661;p41"/>
            <p:cNvSpPr/>
            <p:nvPr/>
          </p:nvSpPr>
          <p:spPr>
            <a:xfrm rot="-2700000">
              <a:off x="2156011" y="539584"/>
              <a:ext cx="96732" cy="96732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62" name="Google Shape;662;p41"/>
            <p:cNvSpPr/>
            <p:nvPr/>
          </p:nvSpPr>
          <p:spPr>
            <a:xfrm rot="-2700000">
              <a:off x="2251891" y="443703"/>
              <a:ext cx="96732" cy="96732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663" name="Google Shape;663;p41"/>
          <p:cNvGrpSpPr/>
          <p:nvPr/>
        </p:nvGrpSpPr>
        <p:grpSpPr>
          <a:xfrm>
            <a:off x="4290882" y="4603851"/>
            <a:ext cx="562255" cy="250159"/>
            <a:chOff x="5919913" y="4443375"/>
            <a:chExt cx="1066089" cy="474325"/>
          </a:xfrm>
        </p:grpSpPr>
        <p:sp>
          <p:nvSpPr>
            <p:cNvPr id="664" name="Google Shape;664;p41"/>
            <p:cNvSpPr/>
            <p:nvPr/>
          </p:nvSpPr>
          <p:spPr>
            <a:xfrm>
              <a:off x="5919913" y="4443375"/>
              <a:ext cx="1066089" cy="474317"/>
            </a:xfrm>
            <a:custGeom>
              <a:avLst/>
              <a:gdLst/>
              <a:ahLst/>
              <a:cxnLst/>
              <a:rect l="l" t="t" r="r" b="b"/>
              <a:pathLst>
                <a:path w="50057" h="22271" extrusionOk="0">
                  <a:moveTo>
                    <a:pt x="0" y="22271"/>
                  </a:moveTo>
                  <a:lnTo>
                    <a:pt x="0" y="7497"/>
                  </a:lnTo>
                  <a:lnTo>
                    <a:pt x="7498" y="0"/>
                  </a:lnTo>
                  <a:lnTo>
                    <a:pt x="37487" y="0"/>
                  </a:lnTo>
                  <a:lnTo>
                    <a:pt x="50057" y="12570"/>
                  </a:lnTo>
                  <a:lnTo>
                    <a:pt x="50057" y="22051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665" name="Google Shape;665;p41"/>
            <p:cNvSpPr/>
            <p:nvPr/>
          </p:nvSpPr>
          <p:spPr>
            <a:xfrm>
              <a:off x="6019849" y="4532301"/>
              <a:ext cx="866236" cy="385400"/>
            </a:xfrm>
            <a:custGeom>
              <a:avLst/>
              <a:gdLst/>
              <a:ahLst/>
              <a:cxnLst/>
              <a:rect l="l" t="t" r="r" b="b"/>
              <a:pathLst>
                <a:path w="50057" h="22271" extrusionOk="0">
                  <a:moveTo>
                    <a:pt x="0" y="22271"/>
                  </a:moveTo>
                  <a:lnTo>
                    <a:pt x="0" y="7497"/>
                  </a:lnTo>
                  <a:lnTo>
                    <a:pt x="7498" y="0"/>
                  </a:lnTo>
                  <a:lnTo>
                    <a:pt x="37487" y="0"/>
                  </a:lnTo>
                  <a:lnTo>
                    <a:pt x="50057" y="12570"/>
                  </a:lnTo>
                  <a:lnTo>
                    <a:pt x="50057" y="22051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3" name="Google Shape;557;p39">
            <a:extLst>
              <a:ext uri="{FF2B5EF4-FFF2-40B4-BE49-F238E27FC236}">
                <a16:creationId xmlns:a16="http://schemas.microsoft.com/office/drawing/2014/main" id="{194153B7-5B61-BE21-8E04-28A49EEDACB6}"/>
              </a:ext>
            </a:extLst>
          </p:cNvPr>
          <p:cNvSpPr txBox="1"/>
          <p:nvPr/>
        </p:nvSpPr>
        <p:spPr>
          <a:xfrm>
            <a:off x="494505" y="1327791"/>
            <a:ext cx="8033269" cy="7973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 algn="just">
              <a:lnSpc>
                <a:spcPct val="107000"/>
              </a:lnSpc>
              <a:spcAft>
                <a:spcPts val="800"/>
              </a:spcAft>
              <a:buClr>
                <a:schemeClr val="tx1">
                  <a:lumMod val="85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Restore 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Tail-log backup-a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koristeći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T-SQL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komande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:</a:t>
            </a:r>
          </a:p>
          <a:p>
            <a:pPr marL="285750" marR="0" indent="-28575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>
                <a:schemeClr val="tx1">
                  <a:lumMod val="85000"/>
                </a:schemeClr>
              </a:buClr>
              <a:buFont typeface="Wingdings" panose="05000000000000000000" pitchFamily="2" charset="2"/>
              <a:buChar char="§"/>
            </a:pPr>
            <a:endParaRPr lang="en-US" sz="1800" kern="100" dirty="0">
              <a:solidFill>
                <a:schemeClr val="tx1">
                  <a:lumMod val="85000"/>
                </a:schemeClr>
              </a:solidFill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285750" marR="0" indent="-28575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>
                <a:schemeClr val="tx1">
                  <a:lumMod val="85000"/>
                </a:schemeClr>
              </a:buClr>
              <a:buFont typeface="Wingdings" panose="05000000000000000000" pitchFamily="2" charset="2"/>
              <a:buChar char="§"/>
            </a:pPr>
            <a:endParaRPr lang="en-GB" sz="1800" kern="100" dirty="0">
              <a:solidFill>
                <a:schemeClr val="tx1">
                  <a:lumMod val="85000"/>
                </a:schemeClr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8F731D28-142D-EBD2-8D69-7905395B60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6709" y="1830692"/>
            <a:ext cx="3370581" cy="2566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69578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41"/>
          <p:cNvSpPr txBox="1">
            <a:spLocks noGrp="1"/>
          </p:cNvSpPr>
          <p:nvPr>
            <p:ph type="title"/>
          </p:nvPr>
        </p:nvSpPr>
        <p:spPr>
          <a:xfrm>
            <a:off x="0" y="374906"/>
            <a:ext cx="8423999" cy="7973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marR="0" lvl="2" algn="ctr">
              <a:lnSpc>
                <a:spcPct val="107000"/>
              </a:lnSpc>
              <a:spcBef>
                <a:spcPts val="1800"/>
              </a:spcBef>
              <a:spcAft>
                <a:spcPts val="400"/>
              </a:spcAft>
            </a:pPr>
            <a:r>
              <a:rPr lang="en-US" b="1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Restore </a:t>
            </a:r>
            <a:r>
              <a:rPr lang="en-US" b="1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baze</a:t>
            </a:r>
            <a:r>
              <a:rPr lang="en-US" b="1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podataka</a:t>
            </a:r>
            <a:endParaRPr lang="en-GB" b="1" kern="100" dirty="0">
              <a:solidFill>
                <a:schemeClr val="tx1">
                  <a:lumMod val="85000"/>
                </a:schemeClr>
              </a:solidFill>
              <a:effectLst/>
              <a:latin typeface="Aptos Display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45" name="Google Shape;645;p41"/>
          <p:cNvSpPr/>
          <p:nvPr/>
        </p:nvSpPr>
        <p:spPr>
          <a:xfrm>
            <a:off x="562905" y="1325723"/>
            <a:ext cx="7964869" cy="3169783"/>
          </a:xfrm>
          <a:prstGeom prst="rect">
            <a:avLst/>
          </a:prstGeom>
          <a:solidFill>
            <a:srgbClr val="191919">
              <a:alpha val="2013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just" rtl="0">
              <a:spcBef>
                <a:spcPts val="0"/>
              </a:spcBef>
              <a:spcAft>
                <a:spcPts val="0"/>
              </a:spcAft>
            </a:pPr>
            <a:endParaRPr lang="en-GB" sz="1200" b="0" i="0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58" name="Google Shape;658;p41"/>
          <p:cNvPicPr preferRelativeResize="0"/>
          <p:nvPr/>
        </p:nvPicPr>
        <p:blipFill rotWithShape="1">
          <a:blip r:embed="rId3">
            <a:alphaModFix amt="40000"/>
          </a:blip>
          <a:srcRect t="46586"/>
          <a:stretch/>
        </p:blipFill>
        <p:spPr>
          <a:xfrm rot="5400000">
            <a:off x="8105537" y="2445687"/>
            <a:ext cx="1367199" cy="7302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59" name="Google Shape;659;p41"/>
          <p:cNvGrpSpPr/>
          <p:nvPr/>
        </p:nvGrpSpPr>
        <p:grpSpPr>
          <a:xfrm rot="5400000">
            <a:off x="426105" y="445028"/>
            <a:ext cx="328561" cy="328561"/>
            <a:chOff x="2040096" y="423669"/>
            <a:chExt cx="328561" cy="328561"/>
          </a:xfrm>
        </p:grpSpPr>
        <p:sp>
          <p:nvSpPr>
            <p:cNvPr id="660" name="Google Shape;660;p41"/>
            <p:cNvSpPr/>
            <p:nvPr/>
          </p:nvSpPr>
          <p:spPr>
            <a:xfrm rot="-2700000">
              <a:off x="2060130" y="635464"/>
              <a:ext cx="96732" cy="96732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61" name="Google Shape;661;p41"/>
            <p:cNvSpPr/>
            <p:nvPr/>
          </p:nvSpPr>
          <p:spPr>
            <a:xfrm rot="-2700000">
              <a:off x="2156011" y="539584"/>
              <a:ext cx="96732" cy="96732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62" name="Google Shape;662;p41"/>
            <p:cNvSpPr/>
            <p:nvPr/>
          </p:nvSpPr>
          <p:spPr>
            <a:xfrm rot="-2700000">
              <a:off x="2251891" y="443703"/>
              <a:ext cx="96732" cy="96732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663" name="Google Shape;663;p41"/>
          <p:cNvGrpSpPr/>
          <p:nvPr/>
        </p:nvGrpSpPr>
        <p:grpSpPr>
          <a:xfrm>
            <a:off x="4290882" y="4603851"/>
            <a:ext cx="562255" cy="250159"/>
            <a:chOff x="5919913" y="4443375"/>
            <a:chExt cx="1066089" cy="474325"/>
          </a:xfrm>
        </p:grpSpPr>
        <p:sp>
          <p:nvSpPr>
            <p:cNvPr id="664" name="Google Shape;664;p41"/>
            <p:cNvSpPr/>
            <p:nvPr/>
          </p:nvSpPr>
          <p:spPr>
            <a:xfrm>
              <a:off x="5919913" y="4443375"/>
              <a:ext cx="1066089" cy="474317"/>
            </a:xfrm>
            <a:custGeom>
              <a:avLst/>
              <a:gdLst/>
              <a:ahLst/>
              <a:cxnLst/>
              <a:rect l="l" t="t" r="r" b="b"/>
              <a:pathLst>
                <a:path w="50057" h="22271" extrusionOk="0">
                  <a:moveTo>
                    <a:pt x="0" y="22271"/>
                  </a:moveTo>
                  <a:lnTo>
                    <a:pt x="0" y="7497"/>
                  </a:lnTo>
                  <a:lnTo>
                    <a:pt x="7498" y="0"/>
                  </a:lnTo>
                  <a:lnTo>
                    <a:pt x="37487" y="0"/>
                  </a:lnTo>
                  <a:lnTo>
                    <a:pt x="50057" y="12570"/>
                  </a:lnTo>
                  <a:lnTo>
                    <a:pt x="50057" y="22051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665" name="Google Shape;665;p41"/>
            <p:cNvSpPr/>
            <p:nvPr/>
          </p:nvSpPr>
          <p:spPr>
            <a:xfrm>
              <a:off x="6019849" y="4532301"/>
              <a:ext cx="866236" cy="385400"/>
            </a:xfrm>
            <a:custGeom>
              <a:avLst/>
              <a:gdLst/>
              <a:ahLst/>
              <a:cxnLst/>
              <a:rect l="l" t="t" r="r" b="b"/>
              <a:pathLst>
                <a:path w="50057" h="22271" extrusionOk="0">
                  <a:moveTo>
                    <a:pt x="0" y="22271"/>
                  </a:moveTo>
                  <a:lnTo>
                    <a:pt x="0" y="7497"/>
                  </a:lnTo>
                  <a:lnTo>
                    <a:pt x="7498" y="0"/>
                  </a:lnTo>
                  <a:lnTo>
                    <a:pt x="37487" y="0"/>
                  </a:lnTo>
                  <a:lnTo>
                    <a:pt x="50057" y="12570"/>
                  </a:lnTo>
                  <a:lnTo>
                    <a:pt x="50057" y="22051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3" name="Google Shape;557;p39">
            <a:extLst>
              <a:ext uri="{FF2B5EF4-FFF2-40B4-BE49-F238E27FC236}">
                <a16:creationId xmlns:a16="http://schemas.microsoft.com/office/drawing/2014/main" id="{194153B7-5B61-BE21-8E04-28A49EEDACB6}"/>
              </a:ext>
            </a:extLst>
          </p:cNvPr>
          <p:cNvSpPr txBox="1"/>
          <p:nvPr/>
        </p:nvSpPr>
        <p:spPr>
          <a:xfrm>
            <a:off x="494505" y="1327791"/>
            <a:ext cx="8033269" cy="7973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 algn="just">
              <a:lnSpc>
                <a:spcPct val="107000"/>
              </a:lnSpc>
              <a:spcAft>
                <a:spcPts val="800"/>
              </a:spcAft>
              <a:buClr>
                <a:schemeClr val="tx1">
                  <a:lumMod val="85000"/>
                </a:schemeClr>
              </a:buClr>
              <a:buFont typeface="Wingdings" panose="05000000000000000000" pitchFamily="2" charset="2"/>
              <a:buChar char="v"/>
            </a:pP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Restore 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Full File backup-a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koristeći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T-SQL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komande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:</a:t>
            </a:r>
          </a:p>
          <a:p>
            <a:pPr marL="285750" marR="0" indent="-28575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>
                <a:schemeClr val="tx1">
                  <a:lumMod val="85000"/>
                </a:schemeClr>
              </a:buClr>
              <a:buFont typeface="Wingdings" panose="05000000000000000000" pitchFamily="2" charset="2"/>
              <a:buChar char="v"/>
            </a:pPr>
            <a:endParaRPr lang="en-US" sz="1800" kern="100" dirty="0">
              <a:solidFill>
                <a:schemeClr val="tx1">
                  <a:lumMod val="85000"/>
                </a:schemeClr>
              </a:solidFill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285750" marR="0" indent="-28575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>
                <a:schemeClr val="tx1">
                  <a:lumMod val="85000"/>
                </a:schemeClr>
              </a:buClr>
              <a:buFont typeface="Wingdings" panose="05000000000000000000" pitchFamily="2" charset="2"/>
              <a:buChar char="v"/>
            </a:pPr>
            <a:endParaRPr lang="en-GB" sz="1800" kern="100" dirty="0">
              <a:solidFill>
                <a:schemeClr val="tx1">
                  <a:lumMod val="85000"/>
                </a:schemeClr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" name="Picture 1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6E29A59B-555E-DA9A-F060-201DDB89A8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8405" y="1810630"/>
            <a:ext cx="4095080" cy="2580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39254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39"/>
          <p:cNvSpPr txBox="1">
            <a:spLocks noGrp="1"/>
          </p:cNvSpPr>
          <p:nvPr>
            <p:ph type="title"/>
          </p:nvPr>
        </p:nvSpPr>
        <p:spPr>
          <a:xfrm>
            <a:off x="1299" y="278854"/>
            <a:ext cx="7951223" cy="10080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marR="0" lvl="2" algn="ctr">
              <a:lnSpc>
                <a:spcPct val="107000"/>
              </a:lnSpc>
              <a:spcBef>
                <a:spcPts val="1800"/>
              </a:spcBef>
              <a:spcAft>
                <a:spcPts val="400"/>
              </a:spcAft>
            </a:pPr>
            <a:r>
              <a:rPr lang="en-US" b="1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Restore </a:t>
            </a:r>
            <a:r>
              <a:rPr lang="en-US" b="1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baze</a:t>
            </a:r>
            <a:r>
              <a:rPr lang="en-US" b="1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podataka</a:t>
            </a:r>
            <a:endParaRPr lang="en-GB" b="1" kern="100" dirty="0">
              <a:solidFill>
                <a:schemeClr val="tx1">
                  <a:lumMod val="85000"/>
                </a:schemeClr>
              </a:solidFill>
              <a:effectLst/>
              <a:latin typeface="Aptos Display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1" name="Google Shape;551;p39"/>
          <p:cNvSpPr/>
          <p:nvPr/>
        </p:nvSpPr>
        <p:spPr>
          <a:xfrm>
            <a:off x="648287" y="2122580"/>
            <a:ext cx="7704001" cy="2456102"/>
          </a:xfrm>
          <a:prstGeom prst="roundRect">
            <a:avLst>
              <a:gd name="adj" fmla="val 16667"/>
            </a:avLst>
          </a:prstGeom>
          <a:solidFill>
            <a:srgbClr val="191919">
              <a:alpha val="2013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7" name="Google Shape;557;p39"/>
          <p:cNvSpPr txBox="1"/>
          <p:nvPr/>
        </p:nvSpPr>
        <p:spPr>
          <a:xfrm>
            <a:off x="639723" y="1493017"/>
            <a:ext cx="7712565" cy="5896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 algn="just">
              <a:lnSpc>
                <a:spcPct val="107000"/>
              </a:lnSpc>
              <a:spcAft>
                <a:spcPts val="800"/>
              </a:spcAft>
              <a:buClr>
                <a:schemeClr val="tx1">
                  <a:lumMod val="85000"/>
                </a:schemeClr>
              </a:buClr>
              <a:buFont typeface="Wingdings" panose="05000000000000000000" pitchFamily="2" charset="2"/>
              <a:buChar char="q"/>
            </a:pP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Restore 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Partial backup-a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koristeći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T-SQL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komande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:</a:t>
            </a:r>
          </a:p>
          <a:p>
            <a:pPr marL="285750" marR="0" indent="-28575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>
                <a:schemeClr val="tx1">
                  <a:lumMod val="85000"/>
                </a:schemeClr>
              </a:buClr>
              <a:buFont typeface="Wingdings" panose="05000000000000000000" pitchFamily="2" charset="2"/>
              <a:buChar char="q"/>
            </a:pPr>
            <a:endParaRPr lang="en-US" sz="1800" kern="100" dirty="0">
              <a:solidFill>
                <a:schemeClr val="tx1">
                  <a:lumMod val="85000"/>
                </a:schemeClr>
              </a:solidFill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285750" marR="0" indent="-28575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>
                <a:schemeClr val="tx1">
                  <a:lumMod val="85000"/>
                </a:schemeClr>
              </a:buClr>
              <a:buFont typeface="Wingdings" panose="05000000000000000000" pitchFamily="2" charset="2"/>
              <a:buChar char="q"/>
            </a:pPr>
            <a:endParaRPr lang="en-GB" sz="1800" kern="100" dirty="0">
              <a:solidFill>
                <a:schemeClr val="tx1">
                  <a:lumMod val="85000"/>
                </a:schemeClr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88" name="Google Shape;588;p39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 rot="8099886">
            <a:off x="8169259" y="2557431"/>
            <a:ext cx="523056" cy="52305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9" name="Google Shape;589;p39"/>
          <p:cNvGrpSpPr/>
          <p:nvPr/>
        </p:nvGrpSpPr>
        <p:grpSpPr>
          <a:xfrm rot="-5400000">
            <a:off x="-41162" y="691890"/>
            <a:ext cx="1156175" cy="369300"/>
            <a:chOff x="7777725" y="4404925"/>
            <a:chExt cx="1156175" cy="369300"/>
          </a:xfrm>
        </p:grpSpPr>
        <p:sp>
          <p:nvSpPr>
            <p:cNvPr id="590" name="Google Shape;590;p39"/>
            <p:cNvSpPr/>
            <p:nvPr/>
          </p:nvSpPr>
          <p:spPr>
            <a:xfrm>
              <a:off x="7779250" y="4523850"/>
              <a:ext cx="1150050" cy="250375"/>
            </a:xfrm>
            <a:custGeom>
              <a:avLst/>
              <a:gdLst/>
              <a:ahLst/>
              <a:cxnLst/>
              <a:rect l="l" t="t" r="r" b="b"/>
              <a:pathLst>
                <a:path w="46002" h="10015" extrusionOk="0">
                  <a:moveTo>
                    <a:pt x="46002" y="10015"/>
                  </a:moveTo>
                  <a:lnTo>
                    <a:pt x="26217" y="10015"/>
                  </a:lnTo>
                  <a:lnTo>
                    <a:pt x="16202" y="0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oval" w="med" len="med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591" name="Google Shape;591;p39"/>
            <p:cNvSpPr/>
            <p:nvPr/>
          </p:nvSpPr>
          <p:spPr>
            <a:xfrm>
              <a:off x="7777725" y="4404925"/>
              <a:ext cx="1150050" cy="254975"/>
            </a:xfrm>
            <a:custGeom>
              <a:avLst/>
              <a:gdLst/>
              <a:ahLst/>
              <a:cxnLst/>
              <a:rect l="l" t="t" r="r" b="b"/>
              <a:pathLst>
                <a:path w="46002" h="10199" extrusionOk="0">
                  <a:moveTo>
                    <a:pt x="46002" y="10199"/>
                  </a:moveTo>
                  <a:lnTo>
                    <a:pt x="27626" y="10199"/>
                  </a:lnTo>
                  <a:lnTo>
                    <a:pt x="17427" y="0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diamond" w="med" len="med"/>
            </a:ln>
          </p:spPr>
          <p:txBody>
            <a:bodyPr/>
            <a:lstStyle/>
            <a:p>
              <a:endParaRPr lang="en-GB"/>
            </a:p>
          </p:txBody>
        </p:sp>
        <p:cxnSp>
          <p:nvCxnSpPr>
            <p:cNvPr id="592" name="Google Shape;592;p39"/>
            <p:cNvCxnSpPr/>
            <p:nvPr/>
          </p:nvCxnSpPr>
          <p:spPr>
            <a:xfrm rot="10800000">
              <a:off x="8520500" y="4532413"/>
              <a:ext cx="413400" cy="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pic>
        <p:nvPicPr>
          <p:cNvPr id="2" name="Picture 1" descr="A screen shot of a computer&#10;&#10;Description automatically generated">
            <a:extLst>
              <a:ext uri="{FF2B5EF4-FFF2-40B4-BE49-F238E27FC236}">
                <a16:creationId xmlns:a16="http://schemas.microsoft.com/office/drawing/2014/main" id="{D78040D3-2160-F6D2-9D87-16BB03A477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944" y="2732966"/>
            <a:ext cx="6951986" cy="1235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97620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39"/>
          <p:cNvSpPr txBox="1">
            <a:spLocks noGrp="1"/>
          </p:cNvSpPr>
          <p:nvPr>
            <p:ph type="title"/>
          </p:nvPr>
        </p:nvSpPr>
        <p:spPr>
          <a:xfrm>
            <a:off x="1299" y="278854"/>
            <a:ext cx="7951223" cy="10080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marR="0" lvl="2" algn="ctr">
              <a:lnSpc>
                <a:spcPct val="107000"/>
              </a:lnSpc>
              <a:spcBef>
                <a:spcPts val="1800"/>
              </a:spcBef>
              <a:spcAft>
                <a:spcPts val="400"/>
              </a:spcAft>
            </a:pPr>
            <a:r>
              <a:rPr lang="en-US" b="1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Restore </a:t>
            </a:r>
            <a:r>
              <a:rPr lang="en-US" b="1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baze</a:t>
            </a:r>
            <a:r>
              <a:rPr lang="en-US" b="1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podataka</a:t>
            </a:r>
            <a:endParaRPr lang="en-GB" b="1" kern="100" dirty="0">
              <a:solidFill>
                <a:schemeClr val="tx1">
                  <a:lumMod val="85000"/>
                </a:schemeClr>
              </a:solidFill>
              <a:effectLst/>
              <a:latin typeface="Aptos Display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1" name="Google Shape;551;p39"/>
          <p:cNvSpPr/>
          <p:nvPr/>
        </p:nvSpPr>
        <p:spPr>
          <a:xfrm>
            <a:off x="648287" y="2082666"/>
            <a:ext cx="7704001" cy="2272804"/>
          </a:xfrm>
          <a:prstGeom prst="roundRect">
            <a:avLst>
              <a:gd name="adj" fmla="val 16667"/>
            </a:avLst>
          </a:prstGeom>
          <a:solidFill>
            <a:srgbClr val="191919">
              <a:alpha val="2013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7" name="Google Shape;557;p39"/>
          <p:cNvSpPr txBox="1"/>
          <p:nvPr/>
        </p:nvSpPr>
        <p:spPr>
          <a:xfrm>
            <a:off x="639723" y="1493017"/>
            <a:ext cx="7712565" cy="5896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 algn="just">
              <a:lnSpc>
                <a:spcPct val="107000"/>
              </a:lnSpc>
              <a:spcAft>
                <a:spcPts val="800"/>
              </a:spcAft>
              <a:buClr>
                <a:schemeClr val="tx1">
                  <a:lumMod val="85000"/>
                </a:schemeClr>
              </a:buClr>
              <a:buFont typeface="Wingdings" panose="05000000000000000000" pitchFamily="2" charset="2"/>
              <a:buChar char="v"/>
            </a:pP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Restore 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Copy-Only backup-a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koristeći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T-SQL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komande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:</a:t>
            </a:r>
          </a:p>
          <a:p>
            <a:pPr marL="285750" marR="0" indent="-28575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>
                <a:schemeClr val="tx1">
                  <a:lumMod val="85000"/>
                </a:schemeClr>
              </a:buClr>
              <a:buFont typeface="Wingdings" panose="05000000000000000000" pitchFamily="2" charset="2"/>
              <a:buChar char="v"/>
            </a:pPr>
            <a:endParaRPr lang="en-US" sz="1800" kern="100" dirty="0">
              <a:solidFill>
                <a:schemeClr val="tx1">
                  <a:lumMod val="85000"/>
                </a:schemeClr>
              </a:solidFill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285750" marR="0" indent="-28575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>
                <a:schemeClr val="tx1">
                  <a:lumMod val="85000"/>
                </a:schemeClr>
              </a:buClr>
              <a:buFont typeface="Wingdings" panose="05000000000000000000" pitchFamily="2" charset="2"/>
              <a:buChar char="v"/>
            </a:pPr>
            <a:endParaRPr lang="en-GB" sz="1800" kern="100" dirty="0">
              <a:solidFill>
                <a:schemeClr val="tx1">
                  <a:lumMod val="85000"/>
                </a:schemeClr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88" name="Google Shape;588;p39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 rot="8099886">
            <a:off x="8169259" y="2557431"/>
            <a:ext cx="523056" cy="52305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9" name="Google Shape;589;p39"/>
          <p:cNvGrpSpPr/>
          <p:nvPr/>
        </p:nvGrpSpPr>
        <p:grpSpPr>
          <a:xfrm rot="-5400000">
            <a:off x="-41162" y="691890"/>
            <a:ext cx="1156175" cy="369300"/>
            <a:chOff x="7777725" y="4404925"/>
            <a:chExt cx="1156175" cy="369300"/>
          </a:xfrm>
        </p:grpSpPr>
        <p:sp>
          <p:nvSpPr>
            <p:cNvPr id="590" name="Google Shape;590;p39"/>
            <p:cNvSpPr/>
            <p:nvPr/>
          </p:nvSpPr>
          <p:spPr>
            <a:xfrm>
              <a:off x="7779250" y="4523850"/>
              <a:ext cx="1150050" cy="250375"/>
            </a:xfrm>
            <a:custGeom>
              <a:avLst/>
              <a:gdLst/>
              <a:ahLst/>
              <a:cxnLst/>
              <a:rect l="l" t="t" r="r" b="b"/>
              <a:pathLst>
                <a:path w="46002" h="10015" extrusionOk="0">
                  <a:moveTo>
                    <a:pt x="46002" y="10015"/>
                  </a:moveTo>
                  <a:lnTo>
                    <a:pt x="26217" y="10015"/>
                  </a:lnTo>
                  <a:lnTo>
                    <a:pt x="16202" y="0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oval" w="med" len="med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591" name="Google Shape;591;p39"/>
            <p:cNvSpPr/>
            <p:nvPr/>
          </p:nvSpPr>
          <p:spPr>
            <a:xfrm>
              <a:off x="7777725" y="4404925"/>
              <a:ext cx="1150050" cy="254975"/>
            </a:xfrm>
            <a:custGeom>
              <a:avLst/>
              <a:gdLst/>
              <a:ahLst/>
              <a:cxnLst/>
              <a:rect l="l" t="t" r="r" b="b"/>
              <a:pathLst>
                <a:path w="46002" h="10199" extrusionOk="0">
                  <a:moveTo>
                    <a:pt x="46002" y="10199"/>
                  </a:moveTo>
                  <a:lnTo>
                    <a:pt x="27626" y="10199"/>
                  </a:lnTo>
                  <a:lnTo>
                    <a:pt x="17427" y="0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diamond" w="med" len="med"/>
            </a:ln>
          </p:spPr>
          <p:txBody>
            <a:bodyPr/>
            <a:lstStyle/>
            <a:p>
              <a:endParaRPr lang="en-GB"/>
            </a:p>
          </p:txBody>
        </p:sp>
        <p:cxnSp>
          <p:nvCxnSpPr>
            <p:cNvPr id="592" name="Google Shape;592;p39"/>
            <p:cNvCxnSpPr/>
            <p:nvPr/>
          </p:nvCxnSpPr>
          <p:spPr>
            <a:xfrm rot="10800000">
              <a:off x="8520500" y="4532413"/>
              <a:ext cx="413400" cy="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pic>
        <p:nvPicPr>
          <p:cNvPr id="3" name="Picture 2" descr="A close-up of a computer screen&#10;&#10;Description automatically generated">
            <a:extLst>
              <a:ext uri="{FF2B5EF4-FFF2-40B4-BE49-F238E27FC236}">
                <a16:creationId xmlns:a16="http://schemas.microsoft.com/office/drawing/2014/main" id="{1EE96203-30DF-F980-8392-332E4482E7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5188" y="2609850"/>
            <a:ext cx="6186793" cy="1188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66017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7" name="Google Shape;597;p40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 rot="5400000" flipH="1">
            <a:off x="7950069" y="3925501"/>
            <a:ext cx="926425" cy="926425"/>
          </a:xfrm>
          <a:prstGeom prst="rect">
            <a:avLst/>
          </a:prstGeom>
          <a:noFill/>
          <a:ln>
            <a:noFill/>
          </a:ln>
        </p:spPr>
      </p:pic>
      <p:sp>
        <p:nvSpPr>
          <p:cNvPr id="598" name="Google Shape;598;p40"/>
          <p:cNvSpPr txBox="1">
            <a:spLocks noGrp="1"/>
          </p:cNvSpPr>
          <p:nvPr>
            <p:ph type="title"/>
          </p:nvPr>
        </p:nvSpPr>
        <p:spPr>
          <a:xfrm>
            <a:off x="720000" y="29157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dirty="0" err="1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Zaključak</a:t>
            </a:r>
            <a:endParaRPr dirty="0">
              <a:solidFill>
                <a:schemeClr val="tx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9" name="Google Shape;619;p40"/>
          <p:cNvSpPr/>
          <p:nvPr/>
        </p:nvSpPr>
        <p:spPr>
          <a:xfrm>
            <a:off x="546653" y="1017725"/>
            <a:ext cx="8030818" cy="3574153"/>
          </a:xfrm>
          <a:prstGeom prst="rect">
            <a:avLst/>
          </a:prstGeom>
          <a:solidFill>
            <a:srgbClr val="191919">
              <a:alpha val="2013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indent="22860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GB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13497D0-3AC4-7830-F635-F5832A60C712}"/>
              </a:ext>
            </a:extLst>
          </p:cNvPr>
          <p:cNvSpPr txBox="1"/>
          <p:nvPr/>
        </p:nvSpPr>
        <p:spPr>
          <a:xfrm>
            <a:off x="632450" y="1242467"/>
            <a:ext cx="7717736" cy="3146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indent="-28575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>
                <a:schemeClr val="tx1">
                  <a:lumMod val="85000"/>
                </a:schemeClr>
              </a:buClr>
              <a:buFont typeface="Wingdings" panose="05000000000000000000" pitchFamily="2" charset="2"/>
              <a:buChar char="Ø"/>
            </a:pP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Backup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i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restore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kod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SQL Server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baza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podataka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imaju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vitalnu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ulogu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u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osiguravanju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kontinuiteta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poslovanja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i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zaštiti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podataka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. Ovi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procesi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su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neophodni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za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prevenciju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gubitka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podataka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i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omogućavanje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brzog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oporavka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u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slučaju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gubitka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podataka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.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Efikasna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strategija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backup-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ovanja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omogućava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organizacijama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da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redovno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prave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kopije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podataka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smanjujući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rizik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od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trajnog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gubitka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važnih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informacija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  <a:r>
              <a:rPr lang="en-GB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.</a:t>
            </a:r>
          </a:p>
          <a:p>
            <a:pPr marL="285750" marR="0" indent="-28575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>
                <a:schemeClr val="tx1">
                  <a:lumMod val="85000"/>
                </a:schemeClr>
              </a:buClr>
              <a:buFont typeface="Wingdings" panose="05000000000000000000" pitchFamily="2" charset="2"/>
              <a:buChar char="Ø"/>
            </a:pP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Uspešno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upravljanje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backup-om </a:t>
            </a: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i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restore-om </a:t>
            </a: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zahteva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kontinuiranu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pažnju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i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resurse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. </a:t>
            </a: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Organizacije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moraju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ulagati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u </a:t>
            </a: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adekvatnu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infrastrukturu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, </a:t>
            </a: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obuku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osoblja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i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redovnu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reviziju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svojih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strategija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backup-</a:t>
            </a: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ovanja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kako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bi </a:t>
            </a: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ostale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efikasne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i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prilagodljive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promenama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u </a:t>
            </a: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poslovnom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okruženju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. </a:t>
            </a:r>
            <a:endParaRPr lang="en-GB" sz="1800" kern="100" dirty="0">
              <a:solidFill>
                <a:schemeClr val="tx1">
                  <a:lumMod val="85000"/>
                </a:schemeClr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98231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32"/>
          <p:cNvSpPr txBox="1">
            <a:spLocks noGrp="1"/>
          </p:cNvSpPr>
          <p:nvPr>
            <p:ph type="title"/>
          </p:nvPr>
        </p:nvSpPr>
        <p:spPr>
          <a:xfrm>
            <a:off x="353569" y="310945"/>
            <a:ext cx="8686800" cy="80265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R="0" lvl="0">
              <a:lnSpc>
                <a:spcPct val="107000"/>
              </a:lnSpc>
              <a:spcBef>
                <a:spcPts val="1800"/>
              </a:spcBef>
              <a:spcAft>
                <a:spcPts val="400"/>
              </a:spcAft>
            </a:pPr>
            <a:r>
              <a:rPr lang="en-US" b="1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Backup </a:t>
            </a:r>
            <a:r>
              <a:rPr lang="en-US" b="1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baze</a:t>
            </a:r>
            <a:r>
              <a:rPr lang="en-US" b="1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podataka</a:t>
            </a:r>
            <a:endParaRPr lang="en-GB" b="1" kern="100" dirty="0">
              <a:solidFill>
                <a:schemeClr val="tx1">
                  <a:lumMod val="85000"/>
                </a:schemeClr>
              </a:solidFill>
              <a:effectLst/>
              <a:latin typeface="Aptos Display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8033AB7-156D-D05D-18A6-9FE4B87EF149}"/>
              </a:ext>
            </a:extLst>
          </p:cNvPr>
          <p:cNvSpPr txBox="1"/>
          <p:nvPr/>
        </p:nvSpPr>
        <p:spPr>
          <a:xfrm>
            <a:off x="578224" y="1456397"/>
            <a:ext cx="798755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Clr>
                <a:schemeClr val="tx1">
                  <a:lumMod val="85000"/>
                </a:schemeClr>
              </a:buClr>
              <a:buFont typeface="Wingdings" panose="05000000000000000000" pitchFamily="2" charset="2"/>
              <a:buChar char="q"/>
            </a:pP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Postoji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niz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kvarova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koji se </a:t>
            </a: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mogu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pojaviti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u </a:t>
            </a: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različitim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fazama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životnog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veka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sistema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. </a:t>
            </a: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Iako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se </a:t>
            </a: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mogu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preduzeti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neke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proaktivne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mere </a:t>
            </a: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kako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bi se </a:t>
            </a: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osiguralo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da se </a:t>
            </a: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kvarovi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svedu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na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minimum, </a:t>
            </a: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nije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garantovano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da se to </a:t>
            </a: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neće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dogoditi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.</a:t>
            </a:r>
            <a:endParaRPr lang="en-GB" sz="1600" dirty="0">
              <a:solidFill>
                <a:schemeClr val="tx1">
                  <a:lumMod val="8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ubtitle 4">
            <a:extLst>
              <a:ext uri="{FF2B5EF4-FFF2-40B4-BE49-F238E27FC236}">
                <a16:creationId xmlns:a16="http://schemas.microsoft.com/office/drawing/2014/main" id="{0844D094-94AA-B764-B22E-1166C0B78C9F}"/>
              </a:ext>
            </a:extLst>
          </p:cNvPr>
          <p:cNvSpPr txBox="1">
            <a:spLocks/>
          </p:cNvSpPr>
          <p:nvPr/>
        </p:nvSpPr>
        <p:spPr>
          <a:xfrm>
            <a:off x="859638" y="2435222"/>
            <a:ext cx="6386281" cy="2177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just">
              <a:lnSpc>
                <a:spcPct val="107000"/>
              </a:lnSpc>
            </a:pP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Postoji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nekoliko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vrsta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čestih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kvarova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:</a:t>
            </a:r>
            <a:endParaRPr lang="en-GB" sz="1800" dirty="0">
              <a:solidFill>
                <a:schemeClr val="tx1">
                  <a:lumMod val="85000"/>
                </a:schemeClr>
              </a:solidFill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Otkazivanje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hardvera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(</a:t>
            </a: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kvar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instance SQL </a:t>
            </a: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Servera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, network </a:t>
            </a: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greška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kvar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medija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i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diska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) </a:t>
            </a:r>
          </a:p>
          <a:p>
            <a:pPr marL="342900" indent="-342900" algn="just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Otkaz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sistema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i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softvera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endParaRPr lang="en-US" sz="1800" dirty="0">
              <a:solidFill>
                <a:schemeClr val="tx1">
                  <a:lumMod val="85000"/>
                </a:schemeClr>
              </a:solidFill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Neuspeh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aplikacije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</a:p>
          <a:p>
            <a:pPr marL="342900" indent="-342900" algn="just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Greška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korisnika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endParaRPr lang="en-GB" sz="1800" b="1" dirty="0">
              <a:solidFill>
                <a:schemeClr val="tx1">
                  <a:lumMod val="85000"/>
                </a:schemeClr>
              </a:solidFill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115106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36"/>
          <p:cNvSpPr txBox="1">
            <a:spLocks noGrp="1"/>
          </p:cNvSpPr>
          <p:nvPr>
            <p:ph type="subTitle" idx="1"/>
          </p:nvPr>
        </p:nvSpPr>
        <p:spPr>
          <a:xfrm>
            <a:off x="1684683" y="1858618"/>
            <a:ext cx="5774634" cy="120325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 err="1">
                <a:solidFill>
                  <a:schemeClr val="tx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Hvala</a:t>
            </a:r>
            <a:r>
              <a:rPr lang="en-US" sz="6000" dirty="0">
                <a:solidFill>
                  <a:schemeClr val="tx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6000" dirty="0" err="1">
                <a:solidFill>
                  <a:schemeClr val="tx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</a:t>
            </a:r>
            <a:r>
              <a:rPr lang="en-US" sz="6000" dirty="0">
                <a:solidFill>
                  <a:schemeClr val="tx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6000" dirty="0" err="1">
                <a:solidFill>
                  <a:schemeClr val="tx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pažnji</a:t>
            </a:r>
            <a:r>
              <a:rPr lang="en-US" sz="6000" dirty="0">
                <a:solidFill>
                  <a:schemeClr val="tx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!</a:t>
            </a:r>
            <a:endParaRPr sz="6000" dirty="0">
              <a:solidFill>
                <a:schemeClr val="tx1">
                  <a:lumMod val="8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397747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35"/>
          <p:cNvSpPr txBox="1">
            <a:spLocks noGrp="1"/>
          </p:cNvSpPr>
          <p:nvPr>
            <p:ph type="subTitle" idx="3"/>
          </p:nvPr>
        </p:nvSpPr>
        <p:spPr>
          <a:xfrm>
            <a:off x="1739348" y="2035037"/>
            <a:ext cx="3578087" cy="107342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>
                <a:solidFill>
                  <a:schemeClr val="tx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sz="6000" dirty="0" err="1">
                <a:solidFill>
                  <a:schemeClr val="tx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Pitanja</a:t>
            </a:r>
            <a:r>
              <a:rPr lang="en-GB" sz="6000" dirty="0">
                <a:solidFill>
                  <a:schemeClr val="tx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endParaRPr sz="6000" dirty="0">
              <a:solidFill>
                <a:schemeClr val="tx1">
                  <a:lumMod val="8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90" name="Google Shape;490;p35"/>
          <p:cNvGrpSpPr/>
          <p:nvPr/>
        </p:nvGrpSpPr>
        <p:grpSpPr>
          <a:xfrm>
            <a:off x="5413149" y="273973"/>
            <a:ext cx="1506201" cy="1826943"/>
            <a:chOff x="5413149" y="273973"/>
            <a:chExt cx="1506201" cy="1826943"/>
          </a:xfrm>
        </p:grpSpPr>
        <p:pic>
          <p:nvPicPr>
            <p:cNvPr id="491" name="Google Shape;491;p3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5400000" flipH="1">
              <a:off x="5413628" y="595194"/>
              <a:ext cx="1505244" cy="15062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92" name="Google Shape;492;p35"/>
            <p:cNvSpPr/>
            <p:nvPr/>
          </p:nvSpPr>
          <p:spPr>
            <a:xfrm rot="8100000">
              <a:off x="5935878" y="369398"/>
              <a:ext cx="460751" cy="460751"/>
            </a:xfrm>
            <a:prstGeom prst="roundRect">
              <a:avLst>
                <a:gd name="adj" fmla="val 16094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3" name="Google Shape;493;p35"/>
          <p:cNvGrpSpPr/>
          <p:nvPr/>
        </p:nvGrpSpPr>
        <p:grpSpPr>
          <a:xfrm>
            <a:off x="3998629" y="3700408"/>
            <a:ext cx="1146700" cy="1146700"/>
            <a:chOff x="3998629" y="3700408"/>
            <a:chExt cx="1146700" cy="1146700"/>
          </a:xfrm>
        </p:grpSpPr>
        <p:pic>
          <p:nvPicPr>
            <p:cNvPr id="494" name="Google Shape;494;p35"/>
            <p:cNvPicPr preferRelativeResize="0"/>
            <p:nvPr/>
          </p:nvPicPr>
          <p:blipFill>
            <a:blip r:embed="rId4">
              <a:alphaModFix amt="18000"/>
            </a:blip>
            <a:stretch>
              <a:fillRect/>
            </a:stretch>
          </p:blipFill>
          <p:spPr>
            <a:xfrm rot="5400000" flipH="1">
              <a:off x="3998629" y="3700408"/>
              <a:ext cx="1146700" cy="11467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95" name="Google Shape;495;p35"/>
            <p:cNvGrpSpPr/>
            <p:nvPr/>
          </p:nvGrpSpPr>
          <p:grpSpPr>
            <a:xfrm rot="5400000">
              <a:off x="4526816" y="4284354"/>
              <a:ext cx="96900" cy="639291"/>
              <a:chOff x="8382321" y="2252104"/>
              <a:chExt cx="96900" cy="639291"/>
            </a:xfrm>
          </p:grpSpPr>
          <p:sp>
            <p:nvSpPr>
              <p:cNvPr id="496" name="Google Shape;496;p35"/>
              <p:cNvSpPr/>
              <p:nvPr/>
            </p:nvSpPr>
            <p:spPr>
              <a:xfrm rot="5400000">
                <a:off x="8382321" y="2387704"/>
                <a:ext cx="96900" cy="969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97" name="Google Shape;497;p35"/>
              <p:cNvSpPr/>
              <p:nvPr/>
            </p:nvSpPr>
            <p:spPr>
              <a:xfrm rot="5400000">
                <a:off x="8382321" y="2523300"/>
                <a:ext cx="96900" cy="96900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98" name="Google Shape;498;p35"/>
              <p:cNvSpPr/>
              <p:nvPr/>
            </p:nvSpPr>
            <p:spPr>
              <a:xfrm rot="5400000">
                <a:off x="8382321" y="2658896"/>
                <a:ext cx="96900" cy="969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99" name="Google Shape;499;p35"/>
              <p:cNvSpPr/>
              <p:nvPr/>
            </p:nvSpPr>
            <p:spPr>
              <a:xfrm rot="5400000">
                <a:off x="8382321" y="2252104"/>
                <a:ext cx="96900" cy="969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00" name="Google Shape;500;p35"/>
              <p:cNvSpPr/>
              <p:nvPr/>
            </p:nvSpPr>
            <p:spPr>
              <a:xfrm rot="5400000">
                <a:off x="8382321" y="2794496"/>
                <a:ext cx="96900" cy="969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299497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>
          <a:extLst>
            <a:ext uri="{FF2B5EF4-FFF2-40B4-BE49-F238E27FC236}">
              <a16:creationId xmlns:a16="http://schemas.microsoft.com/office/drawing/2014/main" id="{92D91E9C-1862-B200-1103-E81A0660FA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33">
            <a:extLst>
              <a:ext uri="{FF2B5EF4-FFF2-40B4-BE49-F238E27FC236}">
                <a16:creationId xmlns:a16="http://schemas.microsoft.com/office/drawing/2014/main" id="{94BDFCF1-AD5F-F491-4F76-9E821A6B7B0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9999" y="276059"/>
            <a:ext cx="7704000" cy="8271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R="0" lvl="0">
              <a:lnSpc>
                <a:spcPct val="107000"/>
              </a:lnSpc>
              <a:spcBef>
                <a:spcPts val="1800"/>
              </a:spcBef>
              <a:spcAft>
                <a:spcPts val="400"/>
              </a:spcAft>
            </a:pPr>
            <a:r>
              <a:rPr lang="en-US" b="1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Backup </a:t>
            </a:r>
            <a:r>
              <a:rPr lang="en-US" b="1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baze</a:t>
            </a:r>
            <a:r>
              <a:rPr lang="en-US" b="1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podataka</a:t>
            </a:r>
            <a:endParaRPr lang="en-GB" b="1" kern="100" dirty="0">
              <a:solidFill>
                <a:schemeClr val="tx1">
                  <a:lumMod val="85000"/>
                </a:schemeClr>
              </a:solidFill>
              <a:effectLst/>
              <a:latin typeface="Aptos Display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C43E5B11-8B27-8E0B-45B7-0D7EAB9084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3617" y="1399656"/>
            <a:ext cx="7704001" cy="1122548"/>
          </a:xfrm>
        </p:spPr>
        <p:txBody>
          <a:bodyPr/>
          <a:lstStyle/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18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Generalno</a:t>
            </a:r>
            <a:r>
              <a:rPr lang="en-US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postoje</a:t>
            </a:r>
            <a:r>
              <a:rPr lang="en-US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različite</a:t>
            </a:r>
            <a:r>
              <a:rPr lang="en-US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backup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vrste</a:t>
            </a:r>
            <a:r>
              <a:rPr lang="en-US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u SQL-u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i</a:t>
            </a:r>
            <a:r>
              <a:rPr lang="en-US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upotreba</a:t>
            </a:r>
            <a:r>
              <a:rPr lang="en-US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zavisi</a:t>
            </a:r>
            <a:r>
              <a:rPr lang="en-US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od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zahteva</a:t>
            </a:r>
            <a:r>
              <a:rPr lang="en-US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korisnika</a:t>
            </a:r>
            <a:r>
              <a:rPr lang="en-US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. </a:t>
            </a:r>
            <a:endParaRPr lang="en-GB" sz="1800" b="1" i="0" dirty="0">
              <a:solidFill>
                <a:schemeClr val="tx1">
                  <a:lumMod val="85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ubtitle 4">
            <a:extLst>
              <a:ext uri="{FF2B5EF4-FFF2-40B4-BE49-F238E27FC236}">
                <a16:creationId xmlns:a16="http://schemas.microsoft.com/office/drawing/2014/main" id="{5F6FF0A2-37E2-D488-7544-50F52E82D864}"/>
              </a:ext>
            </a:extLst>
          </p:cNvPr>
          <p:cNvSpPr txBox="1">
            <a:spLocks/>
          </p:cNvSpPr>
          <p:nvPr/>
        </p:nvSpPr>
        <p:spPr>
          <a:xfrm>
            <a:off x="1071961" y="2302958"/>
            <a:ext cx="3201619" cy="284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marR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1) Full backup</a:t>
            </a:r>
            <a:endParaRPr lang="en-GB" sz="1600" kern="100" dirty="0"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2) Differential backup</a:t>
            </a:r>
            <a:endParaRPr lang="en-GB" sz="1600" kern="100" dirty="0"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3) Transaction log backup</a:t>
            </a:r>
            <a:endParaRPr lang="en-GB" sz="1600" kern="100" dirty="0"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4) Tail-log backup</a:t>
            </a:r>
            <a:endParaRPr lang="en-GB" sz="1600" kern="100" dirty="0"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Subtitle 4">
            <a:extLst>
              <a:ext uri="{FF2B5EF4-FFF2-40B4-BE49-F238E27FC236}">
                <a16:creationId xmlns:a16="http://schemas.microsoft.com/office/drawing/2014/main" id="{1238B7F4-C70D-EC48-0C94-B52DA6A685A4}"/>
              </a:ext>
            </a:extLst>
          </p:cNvPr>
          <p:cNvSpPr txBox="1">
            <a:spLocks/>
          </p:cNvSpPr>
          <p:nvPr/>
        </p:nvSpPr>
        <p:spPr>
          <a:xfrm>
            <a:off x="4495456" y="2302958"/>
            <a:ext cx="4526154" cy="284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marR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5) Full File backup</a:t>
            </a:r>
            <a:endParaRPr lang="en-GB" sz="1600" kern="100" dirty="0"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6) Partial backup</a:t>
            </a:r>
            <a:endParaRPr lang="en-GB" sz="1600" kern="100" dirty="0"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7) Copy-Only backup</a:t>
            </a:r>
            <a:endParaRPr lang="en-GB" sz="1600" kern="100" dirty="0"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56595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39"/>
          <p:cNvSpPr txBox="1">
            <a:spLocks noGrp="1"/>
          </p:cNvSpPr>
          <p:nvPr>
            <p:ph type="title"/>
          </p:nvPr>
        </p:nvSpPr>
        <p:spPr>
          <a:xfrm>
            <a:off x="82345" y="466117"/>
            <a:ext cx="8835884" cy="10532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1" algn="ctr">
              <a:lnSpc>
                <a:spcPct val="107000"/>
              </a:lnSpc>
              <a:spcBef>
                <a:spcPts val="1800"/>
              </a:spcBef>
              <a:spcAft>
                <a:spcPts val="400"/>
              </a:spcAft>
            </a:pPr>
            <a:r>
              <a:rPr lang="en-US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Full backup</a:t>
            </a:r>
            <a:endParaRPr lang="en-GB" b="1" kern="100" dirty="0">
              <a:solidFill>
                <a:schemeClr val="tx1">
                  <a:lumMod val="85000"/>
                </a:schemeClr>
              </a:solidFill>
              <a:effectLst/>
              <a:latin typeface="Aptos Display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1" name="Google Shape;551;p39"/>
          <p:cNvSpPr/>
          <p:nvPr/>
        </p:nvSpPr>
        <p:spPr>
          <a:xfrm>
            <a:off x="648286" y="1680926"/>
            <a:ext cx="7704001" cy="2779733"/>
          </a:xfrm>
          <a:prstGeom prst="roundRect">
            <a:avLst>
              <a:gd name="adj" fmla="val 16667"/>
            </a:avLst>
          </a:prstGeom>
          <a:solidFill>
            <a:srgbClr val="191919">
              <a:alpha val="2013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7" name="Google Shape;557;p39"/>
          <p:cNvSpPr txBox="1"/>
          <p:nvPr/>
        </p:nvSpPr>
        <p:spPr>
          <a:xfrm>
            <a:off x="946097" y="1965070"/>
            <a:ext cx="7114833" cy="2211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marR="0" indent="-28575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>
                <a:schemeClr val="tx1">
                  <a:lumMod val="85000"/>
                </a:schemeClr>
              </a:buClr>
              <a:buFont typeface="Wingdings" panose="05000000000000000000" pitchFamily="2" charset="2"/>
              <a:buChar char="v"/>
            </a:pP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Full backup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baze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podataka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backup-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uje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celu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bazu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podataka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. Ovo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uključuje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deo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transakcionog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loga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tako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da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cela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baza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podataka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može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biti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obnovljena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nakon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što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se restore-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uje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full backup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baze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podataka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. Full backup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baze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podataka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predstavlja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bazu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podataka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u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trenutku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kada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je backup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završen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</a:p>
          <a:p>
            <a:pPr marL="285750" marR="0" indent="-28575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>
                <a:schemeClr val="tx1">
                  <a:lumMod val="85000"/>
                </a:schemeClr>
              </a:buClr>
              <a:buFont typeface="Wingdings" panose="05000000000000000000" pitchFamily="2" charset="2"/>
              <a:buChar char="v"/>
            </a:pP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Kako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se </a:t>
            </a: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baza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podataka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povećava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, full backup-</a:t>
            </a: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ovi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baze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podataka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se du</a:t>
            </a:r>
            <a:r>
              <a:rPr lang="en-GB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že</a:t>
            </a:r>
            <a:r>
              <a:rPr lang="en-GB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GB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izvršavaju</a:t>
            </a:r>
            <a:r>
              <a:rPr lang="en-GB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i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zahtevaju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više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prostora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za </a:t>
            </a: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skladištenje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.</a:t>
            </a:r>
            <a:endParaRPr lang="en-GB" sz="1800" kern="100" dirty="0">
              <a:solidFill>
                <a:schemeClr val="tx1">
                  <a:lumMod val="85000"/>
                </a:schemeClr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88" name="Google Shape;588;p39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 rot="8099886">
            <a:off x="8169259" y="2557431"/>
            <a:ext cx="523056" cy="52305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9" name="Google Shape;589;p39"/>
          <p:cNvGrpSpPr/>
          <p:nvPr/>
        </p:nvGrpSpPr>
        <p:grpSpPr>
          <a:xfrm rot="-5400000">
            <a:off x="-41162" y="691890"/>
            <a:ext cx="1156175" cy="369300"/>
            <a:chOff x="7777725" y="4404925"/>
            <a:chExt cx="1156175" cy="369300"/>
          </a:xfrm>
        </p:grpSpPr>
        <p:sp>
          <p:nvSpPr>
            <p:cNvPr id="590" name="Google Shape;590;p39"/>
            <p:cNvSpPr/>
            <p:nvPr/>
          </p:nvSpPr>
          <p:spPr>
            <a:xfrm>
              <a:off x="7779250" y="4523850"/>
              <a:ext cx="1150050" cy="250375"/>
            </a:xfrm>
            <a:custGeom>
              <a:avLst/>
              <a:gdLst/>
              <a:ahLst/>
              <a:cxnLst/>
              <a:rect l="l" t="t" r="r" b="b"/>
              <a:pathLst>
                <a:path w="46002" h="10015" extrusionOk="0">
                  <a:moveTo>
                    <a:pt x="46002" y="10015"/>
                  </a:moveTo>
                  <a:lnTo>
                    <a:pt x="26217" y="10015"/>
                  </a:lnTo>
                  <a:lnTo>
                    <a:pt x="16202" y="0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oval" w="med" len="med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591" name="Google Shape;591;p39"/>
            <p:cNvSpPr/>
            <p:nvPr/>
          </p:nvSpPr>
          <p:spPr>
            <a:xfrm>
              <a:off x="7777725" y="4404925"/>
              <a:ext cx="1150050" cy="254975"/>
            </a:xfrm>
            <a:custGeom>
              <a:avLst/>
              <a:gdLst/>
              <a:ahLst/>
              <a:cxnLst/>
              <a:rect l="l" t="t" r="r" b="b"/>
              <a:pathLst>
                <a:path w="46002" h="10199" extrusionOk="0">
                  <a:moveTo>
                    <a:pt x="46002" y="10199"/>
                  </a:moveTo>
                  <a:lnTo>
                    <a:pt x="27626" y="10199"/>
                  </a:lnTo>
                  <a:lnTo>
                    <a:pt x="17427" y="0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diamond" w="med" len="med"/>
            </a:ln>
          </p:spPr>
          <p:txBody>
            <a:bodyPr/>
            <a:lstStyle/>
            <a:p>
              <a:endParaRPr lang="en-GB"/>
            </a:p>
          </p:txBody>
        </p:sp>
        <p:cxnSp>
          <p:nvCxnSpPr>
            <p:cNvPr id="592" name="Google Shape;592;p39"/>
            <p:cNvCxnSpPr/>
            <p:nvPr/>
          </p:nvCxnSpPr>
          <p:spPr>
            <a:xfrm rot="10800000">
              <a:off x="8520500" y="4532413"/>
              <a:ext cx="413400" cy="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32720860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41"/>
          <p:cNvSpPr txBox="1">
            <a:spLocks noGrp="1"/>
          </p:cNvSpPr>
          <p:nvPr>
            <p:ph type="title"/>
          </p:nvPr>
        </p:nvSpPr>
        <p:spPr>
          <a:xfrm>
            <a:off x="658785" y="142226"/>
            <a:ext cx="7704000" cy="7973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R="0" lvl="0">
              <a:lnSpc>
                <a:spcPct val="107000"/>
              </a:lnSpc>
              <a:spcBef>
                <a:spcPts val="1800"/>
              </a:spcBef>
              <a:spcAft>
                <a:spcPts val="400"/>
              </a:spcAft>
            </a:pPr>
            <a:r>
              <a:rPr lang="en-US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Full backup</a:t>
            </a:r>
            <a:endParaRPr lang="en-GB" b="1" kern="100" dirty="0">
              <a:solidFill>
                <a:schemeClr val="tx1">
                  <a:lumMod val="85000"/>
                </a:schemeClr>
              </a:solidFill>
              <a:effectLst/>
              <a:latin typeface="Aptos Display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45" name="Google Shape;645;p41"/>
          <p:cNvSpPr/>
          <p:nvPr/>
        </p:nvSpPr>
        <p:spPr>
          <a:xfrm>
            <a:off x="1262268" y="1920883"/>
            <a:ext cx="6669156" cy="2497742"/>
          </a:xfrm>
          <a:prstGeom prst="rect">
            <a:avLst/>
          </a:prstGeom>
          <a:solidFill>
            <a:srgbClr val="191919">
              <a:alpha val="2013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just" rtl="0">
              <a:spcBef>
                <a:spcPts val="0"/>
              </a:spcBef>
              <a:spcAft>
                <a:spcPts val="0"/>
              </a:spcAft>
            </a:pPr>
            <a:endParaRPr lang="en-GB" sz="1200" b="0" i="0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58" name="Google Shape;658;p41"/>
          <p:cNvPicPr preferRelativeResize="0"/>
          <p:nvPr/>
        </p:nvPicPr>
        <p:blipFill rotWithShape="1">
          <a:blip r:embed="rId3">
            <a:alphaModFix amt="40000"/>
          </a:blip>
          <a:srcRect t="46586"/>
          <a:stretch/>
        </p:blipFill>
        <p:spPr>
          <a:xfrm rot="5400000">
            <a:off x="8105537" y="2445687"/>
            <a:ext cx="1367199" cy="7302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59" name="Google Shape;659;p41"/>
          <p:cNvGrpSpPr/>
          <p:nvPr/>
        </p:nvGrpSpPr>
        <p:grpSpPr>
          <a:xfrm rot="5400000">
            <a:off x="426105" y="445028"/>
            <a:ext cx="328561" cy="328561"/>
            <a:chOff x="2040096" y="423669"/>
            <a:chExt cx="328561" cy="328561"/>
          </a:xfrm>
        </p:grpSpPr>
        <p:sp>
          <p:nvSpPr>
            <p:cNvPr id="660" name="Google Shape;660;p41"/>
            <p:cNvSpPr/>
            <p:nvPr/>
          </p:nvSpPr>
          <p:spPr>
            <a:xfrm rot="-2700000">
              <a:off x="2060130" y="635464"/>
              <a:ext cx="96732" cy="96732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61" name="Google Shape;661;p41"/>
            <p:cNvSpPr/>
            <p:nvPr/>
          </p:nvSpPr>
          <p:spPr>
            <a:xfrm rot="-2700000">
              <a:off x="2156011" y="539584"/>
              <a:ext cx="96732" cy="96732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62" name="Google Shape;662;p41"/>
            <p:cNvSpPr/>
            <p:nvPr/>
          </p:nvSpPr>
          <p:spPr>
            <a:xfrm rot="-2700000">
              <a:off x="2251891" y="443703"/>
              <a:ext cx="96732" cy="96732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663" name="Google Shape;663;p41"/>
          <p:cNvGrpSpPr/>
          <p:nvPr/>
        </p:nvGrpSpPr>
        <p:grpSpPr>
          <a:xfrm>
            <a:off x="4290882" y="4603851"/>
            <a:ext cx="562255" cy="250159"/>
            <a:chOff x="5919913" y="4443375"/>
            <a:chExt cx="1066089" cy="474325"/>
          </a:xfrm>
        </p:grpSpPr>
        <p:sp>
          <p:nvSpPr>
            <p:cNvPr id="664" name="Google Shape;664;p41"/>
            <p:cNvSpPr/>
            <p:nvPr/>
          </p:nvSpPr>
          <p:spPr>
            <a:xfrm>
              <a:off x="5919913" y="4443375"/>
              <a:ext cx="1066089" cy="474317"/>
            </a:xfrm>
            <a:custGeom>
              <a:avLst/>
              <a:gdLst/>
              <a:ahLst/>
              <a:cxnLst/>
              <a:rect l="l" t="t" r="r" b="b"/>
              <a:pathLst>
                <a:path w="50057" h="22271" extrusionOk="0">
                  <a:moveTo>
                    <a:pt x="0" y="22271"/>
                  </a:moveTo>
                  <a:lnTo>
                    <a:pt x="0" y="7497"/>
                  </a:lnTo>
                  <a:lnTo>
                    <a:pt x="7498" y="0"/>
                  </a:lnTo>
                  <a:lnTo>
                    <a:pt x="37487" y="0"/>
                  </a:lnTo>
                  <a:lnTo>
                    <a:pt x="50057" y="12570"/>
                  </a:lnTo>
                  <a:lnTo>
                    <a:pt x="50057" y="22051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665" name="Google Shape;665;p41"/>
            <p:cNvSpPr/>
            <p:nvPr/>
          </p:nvSpPr>
          <p:spPr>
            <a:xfrm>
              <a:off x="6019849" y="4532301"/>
              <a:ext cx="866236" cy="385400"/>
            </a:xfrm>
            <a:custGeom>
              <a:avLst/>
              <a:gdLst/>
              <a:ahLst/>
              <a:cxnLst/>
              <a:rect l="l" t="t" r="r" b="b"/>
              <a:pathLst>
                <a:path w="50057" h="22271" extrusionOk="0">
                  <a:moveTo>
                    <a:pt x="0" y="22271"/>
                  </a:moveTo>
                  <a:lnTo>
                    <a:pt x="0" y="7497"/>
                  </a:lnTo>
                  <a:lnTo>
                    <a:pt x="7498" y="0"/>
                  </a:lnTo>
                  <a:lnTo>
                    <a:pt x="37487" y="0"/>
                  </a:lnTo>
                  <a:lnTo>
                    <a:pt x="50057" y="12570"/>
                  </a:lnTo>
                  <a:lnTo>
                    <a:pt x="50057" y="22051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3" name="Google Shape;557;p39">
            <a:extLst>
              <a:ext uri="{FF2B5EF4-FFF2-40B4-BE49-F238E27FC236}">
                <a16:creationId xmlns:a16="http://schemas.microsoft.com/office/drawing/2014/main" id="{194153B7-5B61-BE21-8E04-28A49EEDACB6}"/>
              </a:ext>
            </a:extLst>
          </p:cNvPr>
          <p:cNvSpPr txBox="1"/>
          <p:nvPr/>
        </p:nvSpPr>
        <p:spPr>
          <a:xfrm>
            <a:off x="1262269" y="1320738"/>
            <a:ext cx="6669155" cy="2037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 algn="just">
              <a:buClr>
                <a:schemeClr val="tx1">
                  <a:lumMod val="85000"/>
                </a:schemeClr>
              </a:buClr>
              <a:buSzPct val="90000"/>
              <a:buFont typeface="Wingdings" panose="05000000000000000000" pitchFamily="2" charset="2"/>
              <a:buChar char="v"/>
            </a:pP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Full backup-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ovi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u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kombinaciji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sa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simple recovery model-om</a:t>
            </a:r>
            <a:r>
              <a:rPr lang="en-GB" sz="1800" kern="100" dirty="0">
                <a:solidFill>
                  <a:schemeClr val="tx1">
                    <a:lumMod val="85000"/>
                  </a:schemeClr>
                </a:solid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:</a:t>
            </a:r>
            <a:r>
              <a:rPr lang="en-GB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endParaRPr lang="en-GB" sz="1900" b="1" dirty="0">
              <a:solidFill>
                <a:schemeClr val="tx1">
                  <a:lumMod val="85000"/>
                </a:schemeClr>
              </a:solidFill>
              <a:latin typeface="Times New Roman" panose="02020603050405020304" pitchFamily="18" charset="0"/>
              <a:ea typeface="Open Sans"/>
              <a:cs typeface="Times New Roman" panose="02020603050405020304" pitchFamily="18" charset="0"/>
              <a:sym typeface="Open Sans"/>
            </a:endParaRPr>
          </a:p>
        </p:txBody>
      </p:sp>
      <p:pic>
        <p:nvPicPr>
          <p:cNvPr id="4" name="Picture 3" descr="Diagram showing the work-loss exposure between database backups.">
            <a:extLst>
              <a:ext uri="{FF2B5EF4-FFF2-40B4-BE49-F238E27FC236}">
                <a16:creationId xmlns:a16="http://schemas.microsoft.com/office/drawing/2014/main" id="{42CCDEC3-DDC7-4BDA-9FF2-5957F272E7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8644" y="2093563"/>
            <a:ext cx="2887715" cy="215238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022036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41"/>
          <p:cNvSpPr txBox="1">
            <a:spLocks noGrp="1"/>
          </p:cNvSpPr>
          <p:nvPr>
            <p:ph type="title"/>
          </p:nvPr>
        </p:nvSpPr>
        <p:spPr>
          <a:xfrm>
            <a:off x="658785" y="142226"/>
            <a:ext cx="7704000" cy="7973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R="0" lvl="0">
              <a:lnSpc>
                <a:spcPct val="107000"/>
              </a:lnSpc>
              <a:spcBef>
                <a:spcPts val="1800"/>
              </a:spcBef>
              <a:spcAft>
                <a:spcPts val="400"/>
              </a:spcAft>
            </a:pPr>
            <a:r>
              <a:rPr lang="en-US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Full backup</a:t>
            </a:r>
            <a:endParaRPr lang="en-GB" b="1" kern="100" dirty="0">
              <a:solidFill>
                <a:schemeClr val="tx1">
                  <a:lumMod val="85000"/>
                </a:schemeClr>
              </a:solidFill>
              <a:effectLst/>
              <a:latin typeface="Aptos Display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45" name="Google Shape;645;p41"/>
          <p:cNvSpPr/>
          <p:nvPr/>
        </p:nvSpPr>
        <p:spPr>
          <a:xfrm>
            <a:off x="1262268" y="1920883"/>
            <a:ext cx="6669156" cy="2497742"/>
          </a:xfrm>
          <a:prstGeom prst="rect">
            <a:avLst/>
          </a:prstGeom>
          <a:solidFill>
            <a:srgbClr val="191919">
              <a:alpha val="2013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just" rtl="0">
              <a:spcBef>
                <a:spcPts val="0"/>
              </a:spcBef>
              <a:spcAft>
                <a:spcPts val="0"/>
              </a:spcAft>
            </a:pPr>
            <a:endParaRPr lang="en-GB" sz="1200" b="0" i="0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58" name="Google Shape;658;p41"/>
          <p:cNvPicPr preferRelativeResize="0"/>
          <p:nvPr/>
        </p:nvPicPr>
        <p:blipFill rotWithShape="1">
          <a:blip r:embed="rId3">
            <a:alphaModFix amt="40000"/>
          </a:blip>
          <a:srcRect t="46586"/>
          <a:stretch/>
        </p:blipFill>
        <p:spPr>
          <a:xfrm rot="5400000">
            <a:off x="8105537" y="2445687"/>
            <a:ext cx="1367199" cy="7302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59" name="Google Shape;659;p41"/>
          <p:cNvGrpSpPr/>
          <p:nvPr/>
        </p:nvGrpSpPr>
        <p:grpSpPr>
          <a:xfrm rot="5400000">
            <a:off x="426105" y="445028"/>
            <a:ext cx="328561" cy="328561"/>
            <a:chOff x="2040096" y="423669"/>
            <a:chExt cx="328561" cy="328561"/>
          </a:xfrm>
        </p:grpSpPr>
        <p:sp>
          <p:nvSpPr>
            <p:cNvPr id="660" name="Google Shape;660;p41"/>
            <p:cNvSpPr/>
            <p:nvPr/>
          </p:nvSpPr>
          <p:spPr>
            <a:xfrm rot="-2700000">
              <a:off x="2060130" y="635464"/>
              <a:ext cx="96732" cy="96732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61" name="Google Shape;661;p41"/>
            <p:cNvSpPr/>
            <p:nvPr/>
          </p:nvSpPr>
          <p:spPr>
            <a:xfrm rot="-2700000">
              <a:off x="2156011" y="539584"/>
              <a:ext cx="96732" cy="96732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62" name="Google Shape;662;p41"/>
            <p:cNvSpPr/>
            <p:nvPr/>
          </p:nvSpPr>
          <p:spPr>
            <a:xfrm rot="-2700000">
              <a:off x="2251891" y="443703"/>
              <a:ext cx="96732" cy="96732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663" name="Google Shape;663;p41"/>
          <p:cNvGrpSpPr/>
          <p:nvPr/>
        </p:nvGrpSpPr>
        <p:grpSpPr>
          <a:xfrm>
            <a:off x="4290882" y="4603851"/>
            <a:ext cx="562255" cy="250159"/>
            <a:chOff x="5919913" y="4443375"/>
            <a:chExt cx="1066089" cy="474325"/>
          </a:xfrm>
        </p:grpSpPr>
        <p:sp>
          <p:nvSpPr>
            <p:cNvPr id="664" name="Google Shape;664;p41"/>
            <p:cNvSpPr/>
            <p:nvPr/>
          </p:nvSpPr>
          <p:spPr>
            <a:xfrm>
              <a:off x="5919913" y="4443375"/>
              <a:ext cx="1066089" cy="474317"/>
            </a:xfrm>
            <a:custGeom>
              <a:avLst/>
              <a:gdLst/>
              <a:ahLst/>
              <a:cxnLst/>
              <a:rect l="l" t="t" r="r" b="b"/>
              <a:pathLst>
                <a:path w="50057" h="22271" extrusionOk="0">
                  <a:moveTo>
                    <a:pt x="0" y="22271"/>
                  </a:moveTo>
                  <a:lnTo>
                    <a:pt x="0" y="7497"/>
                  </a:lnTo>
                  <a:lnTo>
                    <a:pt x="7498" y="0"/>
                  </a:lnTo>
                  <a:lnTo>
                    <a:pt x="37487" y="0"/>
                  </a:lnTo>
                  <a:lnTo>
                    <a:pt x="50057" y="12570"/>
                  </a:lnTo>
                  <a:lnTo>
                    <a:pt x="50057" y="22051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665" name="Google Shape;665;p41"/>
            <p:cNvSpPr/>
            <p:nvPr/>
          </p:nvSpPr>
          <p:spPr>
            <a:xfrm>
              <a:off x="6019849" y="4532301"/>
              <a:ext cx="866236" cy="385400"/>
            </a:xfrm>
            <a:custGeom>
              <a:avLst/>
              <a:gdLst/>
              <a:ahLst/>
              <a:cxnLst/>
              <a:rect l="l" t="t" r="r" b="b"/>
              <a:pathLst>
                <a:path w="50057" h="22271" extrusionOk="0">
                  <a:moveTo>
                    <a:pt x="0" y="22271"/>
                  </a:moveTo>
                  <a:lnTo>
                    <a:pt x="0" y="7497"/>
                  </a:lnTo>
                  <a:lnTo>
                    <a:pt x="7498" y="0"/>
                  </a:lnTo>
                  <a:lnTo>
                    <a:pt x="37487" y="0"/>
                  </a:lnTo>
                  <a:lnTo>
                    <a:pt x="50057" y="12570"/>
                  </a:lnTo>
                  <a:lnTo>
                    <a:pt x="50057" y="22051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3" name="Google Shape;557;p39">
            <a:extLst>
              <a:ext uri="{FF2B5EF4-FFF2-40B4-BE49-F238E27FC236}">
                <a16:creationId xmlns:a16="http://schemas.microsoft.com/office/drawing/2014/main" id="{194153B7-5B61-BE21-8E04-28A49EEDACB6}"/>
              </a:ext>
            </a:extLst>
          </p:cNvPr>
          <p:cNvSpPr txBox="1"/>
          <p:nvPr/>
        </p:nvSpPr>
        <p:spPr>
          <a:xfrm>
            <a:off x="1262269" y="1320738"/>
            <a:ext cx="6669155" cy="2037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marR="0" indent="-28575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>
                <a:schemeClr val="tx1">
                  <a:lumMod val="85000"/>
                </a:schemeClr>
              </a:buClr>
              <a:buFont typeface="Wingdings" panose="05000000000000000000" pitchFamily="2" charset="2"/>
              <a:buChar char="q"/>
            </a:pP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Backup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baza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podataka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pod full recovery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modelom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:</a:t>
            </a:r>
            <a:endParaRPr lang="en-GB" sz="1800" kern="100" dirty="0">
              <a:solidFill>
                <a:schemeClr val="tx1">
                  <a:lumMod val="85000"/>
                </a:schemeClr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" name="Picture 1" descr="A diagram of a backup system&#10;&#10;Description automatically generated">
            <a:extLst>
              <a:ext uri="{FF2B5EF4-FFF2-40B4-BE49-F238E27FC236}">
                <a16:creationId xmlns:a16="http://schemas.microsoft.com/office/drawing/2014/main" id="{6112EC96-4F04-1404-128C-D22B69C921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8306" y="2057899"/>
            <a:ext cx="2827387" cy="222151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0427128"/>
      </p:ext>
    </p:extLst>
  </p:cSld>
  <p:clrMapOvr>
    <a:masterClrMapping/>
  </p:clrMapOvr>
</p:sld>
</file>

<file path=ppt/theme/theme1.xml><?xml version="1.0" encoding="utf-8"?>
<a:theme xmlns:a="http://schemas.openxmlformats.org/drawingml/2006/main" name="Software Project Pitch Deck by Slidesgo">
  <a:themeElements>
    <a:clrScheme name="Simple Light">
      <a:dk1>
        <a:srgbClr val="FFFFFF"/>
      </a:dk1>
      <a:lt1>
        <a:srgbClr val="B12AC7"/>
      </a:lt1>
      <a:dk2>
        <a:srgbClr val="1A237E"/>
      </a:dk2>
      <a:lt2>
        <a:srgbClr val="0396D8"/>
      </a:lt2>
      <a:accent1>
        <a:srgbClr val="1851A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4919</TotalTime>
  <Words>2333</Words>
  <Application>Microsoft Office PowerPoint</Application>
  <PresentationFormat>On-screen Show (16:9)</PresentationFormat>
  <Paragraphs>204</Paragraphs>
  <Slides>51</Slides>
  <Notes>51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62" baseType="lpstr">
      <vt:lpstr>Aptos</vt:lpstr>
      <vt:lpstr>Open Sans Light</vt:lpstr>
      <vt:lpstr>DM Sans</vt:lpstr>
      <vt:lpstr>Wingdings</vt:lpstr>
      <vt:lpstr>Times New Roman</vt:lpstr>
      <vt:lpstr>Symbol</vt:lpstr>
      <vt:lpstr>Courier New</vt:lpstr>
      <vt:lpstr>Aptos Display</vt:lpstr>
      <vt:lpstr>Open Sans</vt:lpstr>
      <vt:lpstr>Arial</vt:lpstr>
      <vt:lpstr>Software Project Pitch Deck by Slidesgo</vt:lpstr>
      <vt:lpstr>Backup i Restore kod MSSQL baze podataka</vt:lpstr>
      <vt:lpstr>Uvod</vt:lpstr>
      <vt:lpstr>Recovery models</vt:lpstr>
      <vt:lpstr>Backup baze podataka</vt:lpstr>
      <vt:lpstr>Backup baze podataka</vt:lpstr>
      <vt:lpstr>Backup baze podataka</vt:lpstr>
      <vt:lpstr>Full backup</vt:lpstr>
      <vt:lpstr>Full backup</vt:lpstr>
      <vt:lpstr>Full backup</vt:lpstr>
      <vt:lpstr>Full backup</vt:lpstr>
      <vt:lpstr>Full backup</vt:lpstr>
      <vt:lpstr>Full backup</vt:lpstr>
      <vt:lpstr>Differential backup</vt:lpstr>
      <vt:lpstr>Differential backup</vt:lpstr>
      <vt:lpstr>Differential backup</vt:lpstr>
      <vt:lpstr>Differential backup</vt:lpstr>
      <vt:lpstr>Differential backup</vt:lpstr>
      <vt:lpstr>Transaction log backup</vt:lpstr>
      <vt:lpstr>Transaction log backup</vt:lpstr>
      <vt:lpstr>Transaction log backup</vt:lpstr>
      <vt:lpstr>Transaction log backup</vt:lpstr>
      <vt:lpstr>Transaction log backup</vt:lpstr>
      <vt:lpstr>Tail-log backup</vt:lpstr>
      <vt:lpstr>Tail-log backup</vt:lpstr>
      <vt:lpstr>Full File backup</vt:lpstr>
      <vt:lpstr>Full File backup</vt:lpstr>
      <vt:lpstr>Full File backup</vt:lpstr>
      <vt:lpstr>Full File backup</vt:lpstr>
      <vt:lpstr>Full File backup</vt:lpstr>
      <vt:lpstr>Full File backup</vt:lpstr>
      <vt:lpstr>Partial backup</vt:lpstr>
      <vt:lpstr>Partial backup</vt:lpstr>
      <vt:lpstr>Copy-only backup</vt:lpstr>
      <vt:lpstr>Copy-only backup</vt:lpstr>
      <vt:lpstr>Copy-only backup</vt:lpstr>
      <vt:lpstr>Restore baze podataka</vt:lpstr>
      <vt:lpstr>Restore baze podataka</vt:lpstr>
      <vt:lpstr>Restore baze podataka</vt:lpstr>
      <vt:lpstr>Restore baze podataka</vt:lpstr>
      <vt:lpstr>Restore baze podataka</vt:lpstr>
      <vt:lpstr>Restore baze podataka</vt:lpstr>
      <vt:lpstr>Restore baze podataka</vt:lpstr>
      <vt:lpstr>Restore baze podataka</vt:lpstr>
      <vt:lpstr>Restore baze podataka</vt:lpstr>
      <vt:lpstr>Restore baze podataka</vt:lpstr>
      <vt:lpstr>Restore baze podataka</vt:lpstr>
      <vt:lpstr>Restore baze podataka</vt:lpstr>
      <vt:lpstr>Restore baze podataka</vt:lpstr>
      <vt:lpstr>Zaključak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Neo4j</dc:title>
  <dc:creator>Katarina Maksimovic</dc:creator>
  <cp:lastModifiedBy>Katarina Maksimovic</cp:lastModifiedBy>
  <cp:revision>35</cp:revision>
  <dcterms:modified xsi:type="dcterms:W3CDTF">2024-05-25T10:26:06Z</dcterms:modified>
</cp:coreProperties>
</file>